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3"/>
  </p:notesMasterIdLst>
  <p:handoutMasterIdLst>
    <p:handoutMasterId r:id="rId64"/>
  </p:handoutMasterIdLst>
  <p:sldIdLst>
    <p:sldId id="256" r:id="rId2"/>
    <p:sldId id="364" r:id="rId3"/>
    <p:sldId id="541" r:id="rId4"/>
    <p:sldId id="542" r:id="rId5"/>
    <p:sldId id="371" r:id="rId6"/>
    <p:sldId id="545" r:id="rId7"/>
    <p:sldId id="546" r:id="rId8"/>
    <p:sldId id="583" r:id="rId9"/>
    <p:sldId id="584" r:id="rId10"/>
    <p:sldId id="585" r:id="rId11"/>
    <p:sldId id="377" r:id="rId12"/>
    <p:sldId id="547" r:id="rId13"/>
    <p:sldId id="548" r:id="rId14"/>
    <p:sldId id="374" r:id="rId15"/>
    <p:sldId id="549" r:id="rId16"/>
    <p:sldId id="550" r:id="rId17"/>
    <p:sldId id="379" r:id="rId18"/>
    <p:sldId id="551" r:id="rId19"/>
    <p:sldId id="552" r:id="rId20"/>
    <p:sldId id="382" r:id="rId21"/>
    <p:sldId id="553" r:id="rId22"/>
    <p:sldId id="554" r:id="rId23"/>
    <p:sldId id="385" r:id="rId24"/>
    <p:sldId id="555" r:id="rId25"/>
    <p:sldId id="556" r:id="rId26"/>
    <p:sldId id="289" r:id="rId27"/>
    <p:sldId id="559" r:id="rId28"/>
    <p:sldId id="560" r:id="rId29"/>
    <p:sldId id="388" r:id="rId30"/>
    <p:sldId id="561" r:id="rId31"/>
    <p:sldId id="562" r:id="rId32"/>
    <p:sldId id="297" r:id="rId33"/>
    <p:sldId id="563" r:id="rId34"/>
    <p:sldId id="564" r:id="rId35"/>
    <p:sldId id="301" r:id="rId36"/>
    <p:sldId id="565" r:id="rId37"/>
    <p:sldId id="566" r:id="rId38"/>
    <p:sldId id="391" r:id="rId39"/>
    <p:sldId id="567" r:id="rId40"/>
    <p:sldId id="568" r:id="rId41"/>
    <p:sldId id="394" r:id="rId42"/>
    <p:sldId id="569" r:id="rId43"/>
    <p:sldId id="570" r:id="rId44"/>
    <p:sldId id="397" r:id="rId45"/>
    <p:sldId id="571" r:id="rId46"/>
    <p:sldId id="572" r:id="rId47"/>
    <p:sldId id="400" r:id="rId48"/>
    <p:sldId id="573" r:id="rId49"/>
    <p:sldId id="574" r:id="rId50"/>
    <p:sldId id="403" r:id="rId51"/>
    <p:sldId id="575" r:id="rId52"/>
    <p:sldId id="576" r:id="rId53"/>
    <p:sldId id="406" r:id="rId54"/>
    <p:sldId id="577" r:id="rId55"/>
    <p:sldId id="578" r:id="rId56"/>
    <p:sldId id="358" r:id="rId57"/>
    <p:sldId id="579" r:id="rId58"/>
    <p:sldId id="580" r:id="rId59"/>
    <p:sldId id="361" r:id="rId60"/>
    <p:sldId id="581" r:id="rId61"/>
    <p:sldId id="582" r:id="rId62"/>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6" autoAdjust="0"/>
    <p:restoredTop sz="94451" autoAdjust="0"/>
  </p:normalViewPr>
  <p:slideViewPr>
    <p:cSldViewPr>
      <p:cViewPr>
        <p:scale>
          <a:sx n="75" d="100"/>
          <a:sy n="75" d="100"/>
        </p:scale>
        <p:origin x="-834" y="-77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4-22T14:27:02.854" idx="2">
    <p:pos x="5418" y="3012"/>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11/28/2013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11/28/2013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upport.microsoft.com/kb/310560/b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tigertron.hit.bg/Bs.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jpeg"/><Relationship Id="rId16"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File_syste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en.wikipedia.org/wiki/Waterfall_mode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6.png"/><Relationship Id="rId3" Type="http://schemas.microsoft.com/office/2007/relationships/hdphoto" Target="../media/hdphoto3.wdp"/><Relationship Id="rId7" Type="http://schemas.openxmlformats.org/officeDocument/2006/relationships/image" Target="../media/image31.jpeg"/><Relationship Id="rId12" Type="http://schemas.openxmlformats.org/officeDocument/2006/relationships/image" Target="../media/image35.jpe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0.jpeg"/><Relationship Id="rId11" Type="http://schemas.openxmlformats.org/officeDocument/2006/relationships/image" Target="../media/image34.jpeg"/><Relationship Id="rId5" Type="http://schemas.microsoft.com/office/2007/relationships/hdphoto" Target="../media/hdphoto4.wdp"/><Relationship Id="rId10" Type="http://schemas.openxmlformats.org/officeDocument/2006/relationships/image" Target="../media/image33.jpeg"/><Relationship Id="rId4" Type="http://schemas.openxmlformats.org/officeDocument/2006/relationships/image" Target="../media/image29.jpeg"/><Relationship Id="rId9" Type="http://schemas.openxmlformats.org/officeDocument/2006/relationships/image" Target="../media/image32.jpe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Unix" TargetMode="External"/><Relationship Id="rId13" Type="http://schemas.openxmlformats.org/officeDocument/2006/relationships/hyperlink" Target="http://en.wikipedia.org/wiki/Microsoft_Video_1" TargetMode="External"/><Relationship Id="rId3" Type="http://schemas.openxmlformats.org/officeDocument/2006/relationships/hyperlink" Target="http://en.wikipedia.org/wiki/Algorithm" TargetMode="External"/><Relationship Id="rId7" Type="http://schemas.openxmlformats.org/officeDocument/2006/relationships/hyperlink" Target="http://en.wikipedia.org/wiki/LZ77_and_LZ78" TargetMode="External"/><Relationship Id="rId12" Type="http://schemas.openxmlformats.org/officeDocument/2006/relationships/hyperlink" Target="http://en.wikipedia.org/wiki/Opus_(codec)" TargetMode="External"/><Relationship Id="rId2" Type="http://schemas.openxmlformats.org/officeDocument/2006/relationships/hyperlink" Target="http://en.wikipedia.org/wiki/Lossless_data_compression" TargetMode="External"/><Relationship Id="rId16" Type="http://schemas.openxmlformats.org/officeDocument/2006/relationships/hyperlink" Target="http://en.wikipedia.org/wiki/Category:Lossless_compression_algorithms" TargetMode="External"/><Relationship Id="rId1" Type="http://schemas.openxmlformats.org/officeDocument/2006/relationships/slideLayout" Target="../slideLayouts/slideLayout2.xml"/><Relationship Id="rId6" Type="http://schemas.openxmlformats.org/officeDocument/2006/relationships/hyperlink" Target="http://en.wikipedia.org/wiki/Terry_Welch" TargetMode="External"/><Relationship Id="rId11" Type="http://schemas.openxmlformats.org/officeDocument/2006/relationships/hyperlink" Target="http://en.wikipedia.org/wiki/Lempel%E2%80%93Ziv%E2%80%93Welch" TargetMode="External"/><Relationship Id="rId5" Type="http://schemas.openxmlformats.org/officeDocument/2006/relationships/hyperlink" Target="http://en.wikipedia.org/wiki/Jacob_Ziv" TargetMode="External"/><Relationship Id="rId15" Type="http://schemas.openxmlformats.org/officeDocument/2006/relationships/hyperlink" Target="http://en.wikipedia.org/wiki/Category:Lossy_compression_algorithms" TargetMode="External"/><Relationship Id="rId10" Type="http://schemas.openxmlformats.org/officeDocument/2006/relationships/hyperlink" Target="http://en.wikipedia.org/wiki/GIF" TargetMode="External"/><Relationship Id="rId4" Type="http://schemas.openxmlformats.org/officeDocument/2006/relationships/hyperlink" Target="http://en.wikipedia.org/wiki/Abraham_Lempel" TargetMode="External"/><Relationship Id="rId9" Type="http://schemas.openxmlformats.org/officeDocument/2006/relationships/hyperlink" Target="http://en.wikipedia.org/wiki/Compress" TargetMode="External"/><Relationship Id="rId14" Type="http://schemas.openxmlformats.org/officeDocument/2006/relationships/hyperlink" Target="http://en.wikipedia.org/wiki/QuickTime_Graphic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6" Type="http://schemas.openxmlformats.org/officeDocument/2006/relationships/image" Target="../media/image44.png"/><Relationship Id="rId5" Type="http://schemas.microsoft.com/office/2007/relationships/hdphoto" Target="../media/hdphoto6.wdp"/><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www.thewonderoflight.com/articles/bits-byt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en.wikipedia.org/wiki/First_normal_form" TargetMode="External"/><Relationship Id="rId13" Type="http://schemas.openxmlformats.org/officeDocument/2006/relationships/hyperlink" Target="http://en.wikipedia.org/wiki/Database_normalization" TargetMode="External"/><Relationship Id="rId3" Type="http://schemas.openxmlformats.org/officeDocument/2006/relationships/hyperlink" Target="http://en.wikipedia.org/wiki/Table_(database)" TargetMode="External"/><Relationship Id="rId7" Type="http://schemas.openxmlformats.org/officeDocument/2006/relationships/hyperlink" Target="http://en.wikipedia.org/wiki/Relational_model" TargetMode="External"/><Relationship Id="rId12" Type="http://schemas.openxmlformats.org/officeDocument/2006/relationships/hyperlink" Target="http://en.wikipedia.org/wiki/Boyce%E2%80%93Codd_normal_form" TargetMode="External"/><Relationship Id="rId2" Type="http://schemas.openxmlformats.org/officeDocument/2006/relationships/hyperlink" Target="http://en.wikipedia.org/wiki/Field_(computer_science)" TargetMode="External"/><Relationship Id="rId1" Type="http://schemas.openxmlformats.org/officeDocument/2006/relationships/slideLayout" Target="../slideLayouts/slideLayout2.xml"/><Relationship Id="rId6" Type="http://schemas.openxmlformats.org/officeDocument/2006/relationships/hyperlink" Target="http://en.wikipedia.org/wiki/Edgar_F._Codd" TargetMode="External"/><Relationship Id="rId11" Type="http://schemas.openxmlformats.org/officeDocument/2006/relationships/hyperlink" Target="http://en.wikipedia.org/wiki/Raymond_F._Boyce" TargetMode="External"/><Relationship Id="rId5" Type="http://schemas.openxmlformats.org/officeDocument/2006/relationships/hyperlink" Target="http://en.wikipedia.org/wiki/Data_redundancy" TargetMode="External"/><Relationship Id="rId10" Type="http://schemas.openxmlformats.org/officeDocument/2006/relationships/hyperlink" Target="http://en.wikipedia.org/wiki/Third_normal_form" TargetMode="External"/><Relationship Id="rId4" Type="http://schemas.openxmlformats.org/officeDocument/2006/relationships/hyperlink" Target="http://en.wikipedia.org/wiki/Relational_database" TargetMode="External"/><Relationship Id="rId9" Type="http://schemas.openxmlformats.org/officeDocument/2006/relationships/hyperlink" Target="http://en.wikipedia.org/wiki/Second_normal_for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Public-key_cryptography" TargetMode="External"/><Relationship Id="rId2" Type="http://schemas.openxmlformats.org/officeDocument/2006/relationships/hyperlink" Target="http://en.wikipedia.org/wiki/Symmetric-key_algorith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webopedia.com/DidYouKnow/Hardware_Software/2004/BootProcess.asp"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ashg.org/2013meeting/pages/abstract_powerpoint.shtml" TargetMode="External"/><Relationship Id="rId2" Type="http://schemas.openxmlformats.org/officeDocument/2006/relationships/hyperlink" Target="http://www.slideshare.net/PlusOrMinusZero/slide-presentation-guidelin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jpeg"/><Relationship Id="rId4" Type="http://schemas.openxmlformats.org/officeDocument/2006/relationships/image" Target="../media/image6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Secure_Sockets_Layer" TargetMode="External"/><Relationship Id="rId2" Type="http://schemas.openxmlformats.org/officeDocument/2006/relationships/hyperlink" Target="http://en.wikipedia.org/wiki/Computer_network"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 Id="rId5" Type="http://schemas.openxmlformats.org/officeDocument/2006/relationships/image" Target="../media/image68.jpeg"/><Relationship Id="rId4" Type="http://schemas.openxmlformats.org/officeDocument/2006/relationships/image" Target="../media/image6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imple.wikipedia.org/wiki/Internet" TargetMode="External"/><Relationship Id="rId2" Type="http://schemas.openxmlformats.org/officeDocument/2006/relationships/hyperlink" Target="http://en.wikipedia.org/wiki/WW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en.wikipedia.org/wiki/E-mai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Web_server" TargetMode="External"/><Relationship Id="rId2" Type="http://schemas.openxmlformats.org/officeDocument/2006/relationships/hyperlink" Target="http://en.wikipedia.org/wiki/NeXT_Computer" TargetMode="External"/><Relationship Id="rId1" Type="http://schemas.openxmlformats.org/officeDocument/2006/relationships/slideLayout" Target="../slideLayouts/slideLayout2.xml"/><Relationship Id="rId6" Type="http://schemas.openxmlformats.org/officeDocument/2006/relationships/hyperlink" Target="http://en.wikipedia.org/wiki/World_Wide_Web" TargetMode="External"/><Relationship Id="rId5" Type="http://schemas.openxmlformats.org/officeDocument/2006/relationships/hyperlink" Target="http://en.wikipedia.org/wiki/WorldWideWeb" TargetMode="External"/><Relationship Id="rId4" Type="http://schemas.openxmlformats.org/officeDocument/2006/relationships/hyperlink" Target="http://en.wikipedia.org/wiki/Web_brows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 questions NOIT</a:t>
            </a:r>
            <a:endParaRPr lang="bg-BG" dirty="0"/>
          </a:p>
        </p:txBody>
      </p:sp>
      <p:sp>
        <p:nvSpPr>
          <p:cNvPr id="3" name="Subtitle 2"/>
          <p:cNvSpPr>
            <a:spLocks noGrp="1"/>
          </p:cNvSpPr>
          <p:nvPr>
            <p:ph type="subTitle" idx="1"/>
          </p:nvPr>
        </p:nvSpPr>
        <p:spPr/>
        <p:txBody>
          <a:bodyPr/>
          <a:lstStyle/>
          <a:p>
            <a:r>
              <a:rPr lang="en-US" dirty="0" smtClean="0"/>
              <a:t>Team Pear</a:t>
            </a:r>
            <a:endParaRPr lang="bg-BG" dirty="0"/>
          </a:p>
        </p:txBody>
      </p:sp>
      <p:sp>
        <p:nvSpPr>
          <p:cNvPr id="4" name="Text Placeholder 3"/>
          <p:cNvSpPr>
            <a:spLocks noGrp="1"/>
          </p:cNvSpPr>
          <p:nvPr>
            <p:ph type="body" sz="quarter" idx="10"/>
          </p:nvPr>
        </p:nvSpPr>
        <p:spPr>
          <a:xfrm>
            <a:off x="444500" y="4572000"/>
            <a:ext cx="3352800" cy="2600712"/>
          </a:xfrm>
        </p:spPr>
        <p:txBody>
          <a:bodyPr/>
          <a:lstStyle/>
          <a:p>
            <a:r>
              <a:rPr sz="1500"/>
              <a:t>IankoVanov</a:t>
            </a:r>
          </a:p>
          <a:p>
            <a:r>
              <a:rPr sz="1500"/>
              <a:t>IvanVidenov</a:t>
            </a:r>
          </a:p>
          <a:p>
            <a:r>
              <a:rPr sz="1500"/>
              <a:t>dpesheva</a:t>
            </a:r>
          </a:p>
          <a:p>
            <a:r>
              <a:rPr sz="1500"/>
              <a:t>Neda.Krasimirova</a:t>
            </a:r>
          </a:p>
          <a:p>
            <a:r>
              <a:rPr sz="1500"/>
              <a:t>kameliq.rr</a:t>
            </a:r>
          </a:p>
          <a:p>
            <a:r>
              <a:rPr sz="1500"/>
              <a:t>Georgimanov</a:t>
            </a:r>
          </a:p>
          <a:p>
            <a:r>
              <a:rPr sz="1500"/>
              <a:t>IvoPN</a:t>
            </a:r>
          </a:p>
          <a:p>
            <a:r>
              <a:rPr sz="1500"/>
              <a:t>SmileyFace</a:t>
            </a:r>
          </a:p>
          <a:p>
            <a:r>
              <a:rPr sz="1500"/>
              <a:t>Dian_Atanasov</a:t>
            </a:r>
          </a:p>
          <a:p>
            <a:endParaRPr lang="bg-BG" dirty="0"/>
          </a:p>
        </p:txBody>
      </p:sp>
      <p:pic>
        <p:nvPicPr>
          <p:cNvPr id="10" name="Picture Placeholder 9" descr="teamwork.jpg"/>
          <p:cNvPicPr>
            <a:picLocks noGrp="1" noChangeAspect="1"/>
          </p:cNvPicPr>
          <p:nvPr>
            <p:ph type="pic" sz="quarter" idx="16"/>
          </p:nvPr>
        </p:nvPicPr>
        <p:blipFill>
          <a:blip r:embed="rId2"/>
          <a:srcRect t="15971" b="15971"/>
          <a:stretch>
            <a:fillRect/>
          </a:stretch>
        </p:blipFill>
        <p:spPr>
          <a:xfrm>
            <a:off x="3505200" y="4572000"/>
            <a:ext cx="5181600" cy="1905000"/>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bg-BG" sz="2400" dirty="0" smtClean="0"/>
              <a:t>Utility system configuration (System Configuration) automate routine steps to troubleshoot used by specialists from the "Services Product Support" on Microsoft (Microsoft Product Support Services) in diagnosing problems with the system configuration.</a:t>
            </a:r>
          </a:p>
          <a:p>
            <a:r>
              <a:rPr lang="bg-BG" sz="2400" dirty="0" smtClean="0"/>
              <a:t>Click the General ("General"), and then click Selective Startup ("Selective Startup"). You can select the files and settings you want to load when you restart your computer.</a:t>
            </a:r>
          </a:p>
          <a:p>
            <a:r>
              <a:rPr lang="en-US" sz="2400" dirty="0" smtClean="0"/>
              <a:t> </a:t>
            </a:r>
            <a:endParaRPr lang="bg-BG" sz="2400" dirty="0" smtClean="0"/>
          </a:p>
          <a:p>
            <a:r>
              <a:rPr lang="bg-BG" sz="2400" u="sng" dirty="0" smtClean="0">
                <a:hlinkClick r:id="rId2"/>
              </a:rPr>
              <a:t>http://support.microsoft.com/kb/310560/bg</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32621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3962399"/>
            <a:ext cx="6096000" cy="1295401"/>
          </a:xfrm>
        </p:spPr>
        <p:txBody>
          <a:bodyPr/>
          <a:lstStyle/>
          <a:p>
            <a:r>
              <a:rPr lang="en-US" dirty="0" smtClean="0"/>
              <a:t>Data transfer and numeral systems</a:t>
            </a:r>
            <a:endParaRPr lang="en-US" dirty="0"/>
          </a:p>
        </p:txBody>
      </p:sp>
      <p:sp>
        <p:nvSpPr>
          <p:cNvPr id="10" name="Subtitle 2"/>
          <p:cNvSpPr>
            <a:spLocks noGrp="1"/>
          </p:cNvSpPr>
          <p:nvPr>
            <p:ph type="subTitle" idx="1"/>
          </p:nvPr>
        </p:nvSpPr>
        <p:spPr>
          <a:xfrm>
            <a:off x="1219200" y="5445920"/>
            <a:ext cx="6705600" cy="954880"/>
          </a:xfrm>
        </p:spPr>
        <p:txBody>
          <a:bodyPr/>
          <a:lstStyle/>
          <a:p>
            <a:r>
              <a:rPr lang="en-US" dirty="0" smtClean="0"/>
              <a:t>D</a:t>
            </a:r>
            <a:r>
              <a:rPr smtClean="0"/>
              <a:t>atabase channels</a:t>
            </a:r>
            <a:r>
              <a:rPr lang="bg-BG" dirty="0" smtClean="0"/>
              <a:t>, </a:t>
            </a:r>
            <a:r>
              <a:rPr smtClean="0"/>
              <a:t>tasks with numeral systems</a:t>
            </a:r>
            <a:endParaRPr lang="en-US" dirty="0"/>
          </a:p>
        </p:txBody>
      </p:sp>
      <p:pic>
        <p:nvPicPr>
          <p:cNvPr id="11"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69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p:txBody>
          <a:bodyPr/>
          <a:lstStyle/>
          <a:p>
            <a:r>
              <a:rPr lang="bg-BG" dirty="0" smtClean="0"/>
              <a:t>Which conversion from binary to octal is </a:t>
            </a:r>
            <a:r>
              <a:rPr lang="en-US" dirty="0" smtClean="0"/>
              <a:t>NOT</a:t>
            </a:r>
            <a:r>
              <a:rPr lang="bg-BG" dirty="0" smtClean="0"/>
              <a:t> true:</a:t>
            </a:r>
          </a:p>
          <a:p>
            <a:pPr marL="871538" lvl="1" indent="-514350">
              <a:buFont typeface="+mj-lt"/>
              <a:buAutoNum type="alphaLcParenR"/>
            </a:pPr>
            <a:endParaRPr lang="en-US" dirty="0" smtClean="0"/>
          </a:p>
          <a:p>
            <a:pPr marL="871538" lvl="1" indent="-514350">
              <a:buFont typeface="+mj-lt"/>
              <a:buAutoNum type="alphaLcParenR"/>
            </a:pPr>
            <a:r>
              <a:rPr lang="en-US" dirty="0" smtClean="0"/>
              <a:t>1001111</a:t>
            </a:r>
            <a:r>
              <a:rPr lang="en-US" baseline="-25000" dirty="0" smtClean="0"/>
              <a:t>(2)</a:t>
            </a:r>
            <a:r>
              <a:rPr lang="en-US" dirty="0" smtClean="0"/>
              <a:t> = 117</a:t>
            </a:r>
            <a:r>
              <a:rPr lang="en-US" baseline="-25000" dirty="0" smtClean="0"/>
              <a:t>(8)</a:t>
            </a:r>
            <a:endParaRPr lang="bg-BG" dirty="0" smtClean="0"/>
          </a:p>
          <a:p>
            <a:pPr marL="871538" lvl="1" indent="-514350">
              <a:buFont typeface="+mj-lt"/>
              <a:buAutoNum type="alphaLcParenR"/>
            </a:pPr>
            <a:r>
              <a:rPr lang="en-US" dirty="0" smtClean="0"/>
              <a:t>1001111</a:t>
            </a:r>
            <a:r>
              <a:rPr lang="en-US" baseline="-25000" dirty="0" smtClean="0"/>
              <a:t>(2)</a:t>
            </a:r>
            <a:r>
              <a:rPr lang="en-US" dirty="0" smtClean="0"/>
              <a:t> = 117</a:t>
            </a:r>
            <a:r>
              <a:rPr lang="en-US" baseline="-25000" dirty="0" smtClean="0"/>
              <a:t>(8)</a:t>
            </a:r>
            <a:endParaRPr lang="bg-BG" dirty="0" smtClean="0"/>
          </a:p>
          <a:p>
            <a:pPr marL="871538" lvl="1" indent="-514350">
              <a:buFont typeface="+mj-lt"/>
              <a:buAutoNum type="alphaLcParenR"/>
            </a:pPr>
            <a:r>
              <a:rPr lang="en-US" dirty="0" smtClean="0"/>
              <a:t>1001111</a:t>
            </a:r>
            <a:r>
              <a:rPr lang="en-US" baseline="-25000" dirty="0" smtClean="0"/>
              <a:t>(2)</a:t>
            </a:r>
            <a:r>
              <a:rPr lang="en-US" dirty="0" smtClean="0"/>
              <a:t> = 117</a:t>
            </a:r>
            <a:r>
              <a:rPr lang="en-US" baseline="-25000" dirty="0" smtClean="0"/>
              <a:t>(8)</a:t>
            </a:r>
            <a:endParaRPr lang="bg-BG" dirty="0" smtClean="0"/>
          </a:p>
          <a:p>
            <a:pPr marL="871538" lvl="1" indent="-514350">
              <a:buFont typeface="+mj-lt"/>
              <a:buAutoNum type="alphaLcParenR"/>
            </a:pPr>
            <a:r>
              <a:rPr lang="en-US" dirty="0" smtClean="0"/>
              <a:t>1001111</a:t>
            </a:r>
            <a:r>
              <a:rPr lang="en-US" baseline="-25000" dirty="0" smtClean="0"/>
              <a:t>(2)</a:t>
            </a:r>
            <a:r>
              <a:rPr lang="en-US" dirty="0" smtClean="0"/>
              <a:t> = 117</a:t>
            </a:r>
            <a:r>
              <a:rPr lang="en-US" baseline="-25000" dirty="0" smtClean="0"/>
              <a:t>(8)</a:t>
            </a:r>
            <a:endParaRPr lang="bg-BG" dirty="0" smtClean="0"/>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0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Answer</a:t>
            </a:r>
            <a:endParaRPr lang="en-US" sz="3600" dirty="0"/>
          </a:p>
        </p:txBody>
      </p:sp>
      <p:sp>
        <p:nvSpPr>
          <p:cNvPr id="3" name="Content Placeholder 2"/>
          <p:cNvSpPr>
            <a:spLocks noGrp="1"/>
          </p:cNvSpPr>
          <p:nvPr>
            <p:ph idx="1"/>
          </p:nvPr>
        </p:nvSpPr>
        <p:spPr>
          <a:xfrm>
            <a:off x="228600" y="762000"/>
            <a:ext cx="8686800" cy="5943600"/>
          </a:xfrm>
        </p:spPr>
        <p:txBody>
          <a:bodyPr/>
          <a:lstStyle/>
          <a:p>
            <a:r>
              <a:rPr lang="en-US" dirty="0" smtClean="0"/>
              <a:t>The binary number is divided into triads (from right to left) and from the table record the relevant octal numbers. Early in the binary bits are not enough to form a triad, it is filled with zeros.</a:t>
            </a:r>
            <a:endParaRPr lang="bg-BG" dirty="0" smtClean="0"/>
          </a:p>
          <a:p>
            <a:r>
              <a:rPr lang="bg-BG" u="sng" dirty="0" smtClean="0">
                <a:hlinkClick r:id="rId2"/>
              </a:rPr>
              <a:t>http://tigertron.hit.bg/Bs.htm</a:t>
            </a:r>
            <a:endParaRPr lang="bg-BG" dirty="0" smtClean="0"/>
          </a:p>
          <a:p>
            <a:pPr lvl="0"/>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p14="http://schemas.microsoft.com/office/powerpoint/2010/main" val="93580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09600" y="4648200"/>
            <a:ext cx="7924800" cy="685800"/>
          </a:xfrm>
        </p:spPr>
        <p:txBody>
          <a:bodyPr/>
          <a:lstStyle/>
          <a:p>
            <a:r>
              <a:rPr lang="en-US" dirty="0" smtClean="0"/>
              <a:t>Operational systems</a:t>
            </a:r>
            <a:endParaRPr lang="en-US" dirty="0"/>
          </a:p>
        </p:txBody>
      </p:sp>
      <p:sp>
        <p:nvSpPr>
          <p:cNvPr id="15" name="Subtitle 2"/>
          <p:cNvSpPr>
            <a:spLocks noGrp="1"/>
          </p:cNvSpPr>
          <p:nvPr>
            <p:ph type="subTitle" idx="1"/>
          </p:nvPr>
        </p:nvSpPr>
        <p:spPr>
          <a:xfrm>
            <a:off x="838200" y="5526878"/>
            <a:ext cx="7467600" cy="950122"/>
          </a:xfrm>
        </p:spPr>
        <p:txBody>
          <a:bodyPr/>
          <a:lstStyle/>
          <a:p>
            <a:r>
              <a:rPr smtClean="0"/>
              <a:t>Architecture</a:t>
            </a:r>
            <a:r>
              <a:rPr lang="bg-BG" dirty="0" smtClean="0"/>
              <a:t>, </a:t>
            </a:r>
            <a:r>
              <a:rPr smtClean="0"/>
              <a:t>processes</a:t>
            </a:r>
            <a:r>
              <a:rPr lang="bg-BG" dirty="0" smtClean="0"/>
              <a:t>, </a:t>
            </a:r>
            <a:r>
              <a:rPr smtClean="0"/>
              <a:t>users</a:t>
            </a:r>
            <a:r>
              <a:rPr lang="bg-BG" dirty="0" smtClean="0"/>
              <a:t>, </a:t>
            </a:r>
            <a:r>
              <a:rPr smtClean="0"/>
              <a:t>interfaces, file systems</a:t>
            </a:r>
            <a:endParaRPr lang="en-US" dirty="0"/>
          </a:p>
        </p:txBody>
      </p:sp>
      <p:pic>
        <p:nvPicPr>
          <p:cNvPr id="16" name="Picture 2" descr="http://www.frontrange.com/common/Images/Products_Solutions/Centennial/Information/Discovery_Info/cross_platfo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934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7"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6324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3128914" y="37106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10930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6949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14" descr="http://www.webdesignermag.co.uk/wp-content/uploads/2010/06/iphone4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9601" y="13563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7701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http://images.fixya.com/F/fedora/177x150/a2111005.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rot="21024750">
            <a:off x="4980513" y="11669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22" descr="http://cdn.erictric.com/wp-content/uploads/2010/06/iOS-4-Logo.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20668474">
            <a:off x="1086765" y="23664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28" descr="http://static.arstechnica.net/windows_embedded_small.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80204">
            <a:off x="3709924" y="6485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30" descr="http://www.dataracks.net/images/freebsdLogo-larg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1081461">
            <a:off x="1767467" y="8047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27" name="Picture 32" descr="http://www.hjackson.org/blog/debian-logo.pn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rot="21443247">
            <a:off x="7721198" y="23086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28" name="Picture 34" descr="http://www.mobiletopsoft.com/images/news/blackberry_logo.gif"/>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1388" b="24613"/>
          <a:stretch/>
        </p:blipFill>
        <p:spPr bwMode="auto">
          <a:xfrm rot="21334579">
            <a:off x="478854" y="29022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pic>
        <p:nvPicPr>
          <p:cNvPr id="29" name="Picture 2"/>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rot="665810">
            <a:off x="2110328" y="3776129"/>
            <a:ext cx="891659" cy="636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6" descr="http://www.bbin.in/en/wp-content/uploads/2010/08/800px-QNX_logo.svg_-300x127.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2" t="-13453" r="-7472" b="-13453"/>
          <a:stretch/>
        </p:blipFill>
        <p:spPr bwMode="auto">
          <a:xfrm rot="340637">
            <a:off x="614785" y="36742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0795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p:txBody>
          <a:bodyPr/>
          <a:lstStyle/>
          <a:p>
            <a:r>
              <a:rPr lang="en-US" dirty="0" smtClean="0"/>
              <a:t>Which of the following file systems is used in OS X?</a:t>
            </a:r>
          </a:p>
          <a:p>
            <a:pPr marL="871538" lvl="1" indent="-514350">
              <a:buFont typeface="+mj-lt"/>
              <a:buAutoNum type="alphaLcParenR"/>
            </a:pPr>
            <a:r>
              <a:rPr lang="en-US" dirty="0" smtClean="0"/>
              <a:t>UFS</a:t>
            </a:r>
            <a:endParaRPr lang="bg-BG" dirty="0" smtClean="0"/>
          </a:p>
          <a:p>
            <a:pPr marL="871538" lvl="1" indent="-514350">
              <a:buFont typeface="+mj-lt"/>
              <a:buAutoNum type="alphaLcParenR"/>
            </a:pPr>
            <a:r>
              <a:rPr lang="en-US" dirty="0" smtClean="0"/>
              <a:t>FAT</a:t>
            </a:r>
            <a:endParaRPr lang="bg-BG" dirty="0" smtClean="0"/>
          </a:p>
          <a:p>
            <a:pPr marL="871538" lvl="1" indent="-514350">
              <a:buFont typeface="+mj-lt"/>
              <a:buAutoNum type="alphaLcParenR"/>
            </a:pPr>
            <a:r>
              <a:rPr lang="en-US" dirty="0" smtClean="0"/>
              <a:t>NTFS</a:t>
            </a:r>
            <a:endParaRPr lang="bg-BG" dirty="0" smtClean="0"/>
          </a:p>
          <a:p>
            <a:pPr marL="871538" lvl="1" indent="-514350">
              <a:buFont typeface="+mj-lt"/>
              <a:buAutoNum type="alphaLcParenR"/>
            </a:pPr>
            <a:r>
              <a:rPr lang="en-US" dirty="0" smtClean="0"/>
              <a:t>ext2, ext3, ext4</a:t>
            </a:r>
            <a:endParaRPr lang="bg-BG" dirty="0" smtClean="0"/>
          </a:p>
          <a:p>
            <a:pPr marL="871538" lvl="1" indent="-514350">
              <a:buFont typeface="+mj-lt"/>
              <a:buAutoNum type="alphaLcParenR"/>
            </a:pPr>
            <a:r>
              <a:rPr lang="en-US" dirty="0" smtClean="0"/>
              <a:t>HFS Plus</a:t>
            </a:r>
            <a:endParaRPr lang="bg-BG"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457200" y="4648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26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Answer</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Content Placeholder 4"/>
          <p:cNvSpPr>
            <a:spLocks noGrp="1"/>
          </p:cNvSpPr>
          <p:nvPr>
            <p:ph idx="1"/>
          </p:nvPr>
        </p:nvSpPr>
        <p:spPr>
          <a:xfrm>
            <a:off x="228600" y="685800"/>
            <a:ext cx="8686800" cy="5791200"/>
          </a:xfrm>
        </p:spPr>
        <p:txBody>
          <a:bodyPr/>
          <a:lstStyle/>
          <a:p>
            <a:r>
              <a:rPr lang="bg-BG" sz="2400" dirty="0" smtClean="0"/>
              <a:t>OS X uses a file system that it inherited from classic Mac OS called HFS Plus, sometimes called </a:t>
            </a:r>
            <a:r>
              <a:rPr lang="bg-BG" sz="2400" i="1" dirty="0" smtClean="0"/>
              <a:t>Mac OS Extended</a:t>
            </a:r>
            <a:r>
              <a:rPr lang="bg-BG" sz="2400" dirty="0" smtClean="0"/>
              <a:t>.</a:t>
            </a:r>
          </a:p>
          <a:p>
            <a:r>
              <a:rPr lang="bg-BG" sz="2400" dirty="0" smtClean="0"/>
              <a:t>The Sun Microsystems Solaris operating system in earlier releases defaulted to (non-journaled or non-logging) UFS for bootable and supplementary file systems.</a:t>
            </a:r>
          </a:p>
          <a:p>
            <a:r>
              <a:rPr lang="bg-BG" sz="2400" dirty="0" smtClean="0"/>
              <a:t>Linux supports many different file systems, but common choices for the system disk on a block device include the ext* family (such as ext2, ext3 and ext4)</a:t>
            </a:r>
            <a:r>
              <a:rPr lang="en-US" sz="2400" dirty="0" smtClean="0"/>
              <a:t>.</a:t>
            </a:r>
            <a:endParaRPr lang="bg-BG" sz="2400" dirty="0" smtClean="0"/>
          </a:p>
          <a:p>
            <a:r>
              <a:rPr lang="bg-BG" sz="2400" dirty="0" smtClean="0"/>
              <a:t>Windows makes use of the FAT, NTFS, exFAT and ReFS file systems</a:t>
            </a:r>
            <a:r>
              <a:rPr lang="en-US" sz="2400" dirty="0" smtClean="0"/>
              <a:t>.</a:t>
            </a:r>
            <a:endParaRPr lang="bg-BG" sz="2400" dirty="0" smtClean="0"/>
          </a:p>
          <a:p>
            <a:r>
              <a:rPr lang="bg-BG" sz="2400" u="sng" dirty="0" smtClean="0">
                <a:hlinkClick r:id="rId2"/>
              </a:rPr>
              <a:t>http://en.wikipedia.org/wiki/File_system#Space_management</a:t>
            </a:r>
            <a:endParaRPr lang="bg-BG" sz="2400" dirty="0" smtClean="0"/>
          </a:p>
          <a:p>
            <a:pPr lvl="1">
              <a:lnSpc>
                <a:spcPct val="100000"/>
              </a:lnSpc>
            </a:pPr>
            <a:endParaRPr lang="en-US" sz="2000" dirty="0"/>
          </a:p>
        </p:txBody>
      </p:sp>
    </p:spTree>
    <p:extLst>
      <p:ext uri="{BB962C8B-B14F-4D97-AF65-F5344CB8AC3E}">
        <p14:creationId xmlns:p14="http://schemas.microsoft.com/office/powerpoint/2010/main" val="4163191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12" name="Subtitle 2"/>
          <p:cNvSpPr>
            <a:spLocks noGrp="1"/>
          </p:cNvSpPr>
          <p:nvPr>
            <p:ph type="subTitle" idx="1"/>
          </p:nvPr>
        </p:nvSpPr>
        <p:spPr>
          <a:xfrm>
            <a:off x="609600" y="5145880"/>
            <a:ext cx="7924800" cy="1026320"/>
          </a:xfrm>
        </p:spPr>
        <p:txBody>
          <a:bodyPr/>
          <a:lstStyle/>
          <a:p>
            <a:r>
              <a:rPr smtClean="0"/>
              <a:t>Analysis, specification, design, prototype, implementation, testing, maintenance, ...</a:t>
            </a:r>
            <a:endParaRPr lang="en-US" dirty="0"/>
          </a:p>
        </p:txBody>
      </p:sp>
    </p:spTree>
    <p:extLst>
      <p:ext uri="{BB962C8B-B14F-4D97-AF65-F5344CB8AC3E}">
        <p14:creationId xmlns:p14="http://schemas.microsoft.com/office/powerpoint/2010/main" val="1426665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609600"/>
            <a:ext cx="8686800" cy="6172200"/>
          </a:xfrm>
        </p:spPr>
        <p:txBody>
          <a:bodyPr/>
          <a:lstStyle/>
          <a:p>
            <a:r>
              <a:rPr lang="en-US" dirty="0" smtClean="0"/>
              <a:t>Which of the following phases is the first step according to the waterfall development model?</a:t>
            </a:r>
            <a:endParaRPr lang="ru-RU" dirty="0" smtClean="0"/>
          </a:p>
          <a:p>
            <a:pPr marL="871538" lvl="1" indent="-514350">
              <a:buFont typeface="+mj-lt"/>
              <a:buAutoNum type="alphaLcParenR"/>
            </a:pPr>
            <a:r>
              <a:rPr lang="en-US" dirty="0" smtClean="0"/>
              <a:t>Implementation</a:t>
            </a:r>
            <a:endParaRPr lang="bg-BG" dirty="0" smtClean="0"/>
          </a:p>
          <a:p>
            <a:pPr marL="871538" lvl="1" indent="-514350">
              <a:buFont typeface="+mj-lt"/>
              <a:buAutoNum type="alphaLcParenR"/>
            </a:pPr>
            <a:r>
              <a:rPr lang="en-US" dirty="0" smtClean="0"/>
              <a:t>Requirements</a:t>
            </a:r>
            <a:endParaRPr lang="bg-BG" dirty="0" smtClean="0"/>
          </a:p>
          <a:p>
            <a:pPr marL="871538" lvl="1" indent="-514350">
              <a:buFont typeface="+mj-lt"/>
              <a:buAutoNum type="alphaLcParenR"/>
            </a:pPr>
            <a:r>
              <a:rPr lang="en-US" dirty="0" smtClean="0"/>
              <a:t>Design</a:t>
            </a:r>
            <a:endParaRPr lang="bg-BG" dirty="0" smtClean="0"/>
          </a:p>
          <a:p>
            <a:pPr marL="871538" lvl="1" indent="-514350">
              <a:buFont typeface="+mj-lt"/>
              <a:buAutoNum type="alphaLcParenR"/>
            </a:pPr>
            <a:r>
              <a:rPr lang="en-US" dirty="0" smtClean="0"/>
              <a:t>Verification</a:t>
            </a:r>
            <a:endParaRPr lang="bg-BG" dirty="0" smtClean="0"/>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457200" y="2895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400" dirty="0" smtClean="0"/>
              <a:t>Requirements analysis: This first step is also the most important, because it involves gathering information about what the customer needs and defining, in the clearest possible terms, the problem that the product is expected to solve. Analysis includes understanding the customer's business context and constraints, and the external systems it must be compatible with. The results of the analysis are typically captured in a formal requirements specification, which serves as input to the next step.</a:t>
            </a:r>
          </a:p>
          <a:p>
            <a:r>
              <a:rPr lang="en-US" sz="2400" u="sng" dirty="0" smtClean="0">
                <a:hlinkClick r:id="rId2"/>
              </a:rPr>
              <a:t>http://en.wikipedia.org/wiki/Waterfall_model</a:t>
            </a:r>
            <a:endParaRPr lang="bg-BG" sz="2400" dirty="0" smtClean="0"/>
          </a:p>
          <a:p>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3185986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876800"/>
            <a:ext cx="7924800" cy="685800"/>
          </a:xfrm>
          <a:prstGeom prst="rect">
            <a:avLst/>
          </a:prstGeom>
        </p:spPr>
        <p:txBody>
          <a:bodyPr tIns="0" bIns="0" anchor="ctr" anchorCtr="0"/>
          <a:lstStyle>
            <a:lvl1pPr algn="ctr" rtl="0" eaLnBrk="0" fontAlgn="base" hangingPunct="0">
              <a:lnSpc>
                <a:spcPts val="56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Computer Systems</a:t>
            </a:r>
            <a:endParaRPr lang="en-US" dirty="0"/>
          </a:p>
        </p:txBody>
      </p:sp>
      <p:sp>
        <p:nvSpPr>
          <p:cNvPr id="6" name="Subtitle 2"/>
          <p:cNvSpPr txBox="1">
            <a:spLocks/>
          </p:cNvSpPr>
          <p:nvPr/>
        </p:nvSpPr>
        <p:spPr>
          <a:xfrm>
            <a:off x="609600" y="5603079"/>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r>
              <a:rPr smtClean="0"/>
              <a:t>Hardware</a:t>
            </a:r>
            <a:endParaRPr lang="bg-BG" dirty="0"/>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147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en-US" dirty="0" smtClean="0"/>
              <a:t>Compressing data</a:t>
            </a:r>
            <a:endParaRPr lang="en-US" dirty="0"/>
          </a:p>
        </p:txBody>
      </p:sp>
      <p:sp>
        <p:nvSpPr>
          <p:cNvPr id="32" name="Subtitle 2"/>
          <p:cNvSpPr>
            <a:spLocks noGrp="1"/>
          </p:cNvSpPr>
          <p:nvPr>
            <p:ph type="subTitle" idx="1"/>
          </p:nvPr>
        </p:nvSpPr>
        <p:spPr>
          <a:xfrm>
            <a:off x="609600" y="5603080"/>
            <a:ext cx="7924800" cy="569120"/>
          </a:xfrm>
        </p:spPr>
        <p:txBody>
          <a:bodyPr/>
          <a:lstStyle/>
          <a:p>
            <a:r>
              <a:rPr smtClean="0"/>
              <a:t>Compression algorithms, backup software</a:t>
            </a:r>
            <a:endParaRPr lang="en-US" dirty="0"/>
          </a:p>
        </p:txBody>
      </p:sp>
      <p:pic>
        <p:nvPicPr>
          <p:cNvPr id="33" name="Picture 2" descr="http://www.di.ens.fr/~cherniav/images/data.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665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a:xfrm>
            <a:off x="228600" y="838200"/>
            <a:ext cx="8686800" cy="5867400"/>
          </a:xfrm>
        </p:spPr>
        <p:txBody>
          <a:bodyPr/>
          <a:lstStyle/>
          <a:p>
            <a:pPr>
              <a:lnSpc>
                <a:spcPct val="95000"/>
              </a:lnSpc>
            </a:pPr>
            <a:r>
              <a:rPr lang="en-US" sz="2800" dirty="0" smtClean="0"/>
              <a:t>Which of the following is a algorithm for lossless compression:</a:t>
            </a:r>
            <a:endParaRPr lang="bg-BG" sz="3000" dirty="0" smtClean="0"/>
          </a:p>
          <a:p>
            <a:pPr marL="871538" lvl="1" indent="-514350">
              <a:lnSpc>
                <a:spcPct val="95000"/>
              </a:lnSpc>
              <a:buFont typeface="+mj-lt"/>
              <a:buAutoNum type="alphaLcParenR"/>
            </a:pPr>
            <a:r>
              <a:rPr lang="en-US" sz="2800" dirty="0" smtClean="0"/>
              <a:t>LZW</a:t>
            </a:r>
          </a:p>
          <a:p>
            <a:pPr marL="871538" lvl="1" indent="-514350">
              <a:lnSpc>
                <a:spcPct val="95000"/>
              </a:lnSpc>
              <a:buFont typeface="+mj-lt"/>
              <a:buAutoNum type="alphaLcParenR"/>
            </a:pPr>
            <a:r>
              <a:rPr lang="en-US" sz="2800" dirty="0" smtClean="0"/>
              <a:t>Opus</a:t>
            </a:r>
          </a:p>
          <a:p>
            <a:pPr marL="871538" lvl="1" indent="-514350">
              <a:lnSpc>
                <a:spcPct val="95000"/>
              </a:lnSpc>
              <a:buFont typeface="+mj-lt"/>
              <a:buAutoNum type="alphaLcParenR"/>
            </a:pPr>
            <a:r>
              <a:rPr lang="bg-BG" sz="2800" dirty="0" smtClean="0"/>
              <a:t>Microsoft Video 1</a:t>
            </a:r>
            <a:endParaRPr lang="en-US" sz="2800" dirty="0" smtClean="0"/>
          </a:p>
          <a:p>
            <a:pPr marL="871538" lvl="1" indent="-514350">
              <a:lnSpc>
                <a:spcPct val="95000"/>
              </a:lnSpc>
              <a:buFont typeface="+mj-lt"/>
              <a:buAutoNum type="alphaLcParenR"/>
            </a:pPr>
            <a:r>
              <a:rPr lang="bg-BG" sz="2800" dirty="0" smtClean="0"/>
              <a:t>QuickTime Graphics</a:t>
            </a:r>
            <a:endParaRPr lang="en-US" sz="2800" dirty="0" smtClean="0"/>
          </a:p>
          <a:p>
            <a:pPr marL="871538" lvl="1" indent="-514350">
              <a:lnSpc>
                <a:spcPct val="95000"/>
              </a:lnSpc>
              <a:buFont typeface="+mj-lt"/>
              <a:buAutoNum type="alphaLcParenR"/>
            </a:pPr>
            <a:endParaRPr lang="bg-BG" sz="2800" dirty="0"/>
          </a:p>
          <a:p>
            <a:pPr marL="357188" lvl="1" indent="0">
              <a:lnSpc>
                <a:spcPct val="95000"/>
              </a:lnSpc>
              <a:buNone/>
            </a:pP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6" name="Oval 5"/>
          <p:cNvSpPr/>
          <p:nvPr/>
        </p:nvSpPr>
        <p:spPr>
          <a:xfrm>
            <a:off x="381000" y="1752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35500">
            <a:off x="5305976" y="3277346"/>
            <a:ext cx="2311602" cy="2076921"/>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Tree>
    <p:extLst>
      <p:ext uri="{BB962C8B-B14F-4D97-AF65-F5344CB8AC3E}">
        <p14:creationId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7086600" cy="838200"/>
          </a:xfrm>
        </p:spPr>
        <p:txBody>
          <a:bodyPr/>
          <a:lstStyle/>
          <a:p>
            <a:r>
              <a:rPr sz="3600" smtClean="0"/>
              <a:t>Answer</a:t>
            </a:r>
            <a:endParaRPr lang="en-US" sz="3600" dirty="0"/>
          </a:p>
        </p:txBody>
      </p:sp>
      <p:sp>
        <p:nvSpPr>
          <p:cNvPr id="3" name="Content Placeholder 2"/>
          <p:cNvSpPr>
            <a:spLocks noGrp="1"/>
          </p:cNvSpPr>
          <p:nvPr>
            <p:ph idx="1"/>
          </p:nvPr>
        </p:nvSpPr>
        <p:spPr>
          <a:xfrm>
            <a:off x="228600" y="914400"/>
            <a:ext cx="8686800" cy="5638800"/>
          </a:xfrm>
        </p:spPr>
        <p:txBody>
          <a:bodyPr/>
          <a:lstStyle/>
          <a:p>
            <a:r>
              <a:rPr lang="bg-BG" sz="2000" dirty="0" smtClean="0"/>
              <a:t>Lempel–Ziv–Welch (LZW) is a universal </a:t>
            </a:r>
            <a:r>
              <a:rPr lang="bg-BG" sz="2000" dirty="0" smtClean="0">
                <a:hlinkClick r:id="rId2" tooltip="Lossless data compression"/>
              </a:rPr>
              <a:t>lossless data compression</a:t>
            </a:r>
            <a:r>
              <a:rPr lang="bg-BG" sz="2000" dirty="0" smtClean="0"/>
              <a:t> </a:t>
            </a:r>
            <a:r>
              <a:rPr lang="bg-BG" sz="2000" dirty="0" smtClean="0">
                <a:hlinkClick r:id="rId3" tooltip="Algorithm"/>
              </a:rPr>
              <a:t>algorithm</a:t>
            </a:r>
            <a:r>
              <a:rPr lang="bg-BG" sz="2000" dirty="0" smtClean="0"/>
              <a:t> created by </a:t>
            </a:r>
            <a:r>
              <a:rPr lang="bg-BG" sz="2000" dirty="0" smtClean="0">
                <a:hlinkClick r:id="rId4" tooltip="Abraham Lempel"/>
              </a:rPr>
              <a:t>Abraham Lempel</a:t>
            </a:r>
            <a:r>
              <a:rPr lang="bg-BG" sz="2000" dirty="0" smtClean="0"/>
              <a:t>, </a:t>
            </a:r>
            <a:r>
              <a:rPr lang="bg-BG" sz="2000" dirty="0" smtClean="0">
                <a:hlinkClick r:id="rId5" tooltip="Jacob Ziv"/>
              </a:rPr>
              <a:t>Jacob Ziv</a:t>
            </a:r>
            <a:r>
              <a:rPr lang="bg-BG" sz="2000" dirty="0" smtClean="0"/>
              <a:t>, and </a:t>
            </a:r>
            <a:r>
              <a:rPr lang="bg-BG" sz="2000" dirty="0" smtClean="0">
                <a:hlinkClick r:id="rId6" tooltip="Terry Welch"/>
              </a:rPr>
              <a:t>Terry Welch</a:t>
            </a:r>
            <a:r>
              <a:rPr lang="bg-BG" sz="2000" dirty="0" smtClean="0"/>
              <a:t>. It was published by Welch in 1984 as an improved implementation of the </a:t>
            </a:r>
            <a:r>
              <a:rPr lang="bg-BG" sz="2000" dirty="0" smtClean="0">
                <a:hlinkClick r:id="rId7" tooltip="LZ77 and LZ78"/>
              </a:rPr>
              <a:t>LZ78</a:t>
            </a:r>
            <a:r>
              <a:rPr lang="bg-BG" sz="2000" dirty="0" smtClean="0"/>
              <a:t> algorithm published by Lempel and Ziv in 1978. The algorithm is simple to implement, and has the potential for very high throughput in hardware implementations. It was the algorithm of the widely used </a:t>
            </a:r>
            <a:r>
              <a:rPr lang="bg-BG" sz="2000" dirty="0" smtClean="0">
                <a:hlinkClick r:id="rId8" tooltip="Unix"/>
              </a:rPr>
              <a:t>Unix</a:t>
            </a:r>
            <a:r>
              <a:rPr lang="bg-BG" sz="2000" dirty="0" smtClean="0"/>
              <a:t> file compression utility </a:t>
            </a:r>
            <a:r>
              <a:rPr lang="bg-BG" sz="2000" dirty="0" smtClean="0">
                <a:hlinkClick r:id="rId9" tooltip="Compress"/>
              </a:rPr>
              <a:t>compress</a:t>
            </a:r>
            <a:r>
              <a:rPr lang="bg-BG" sz="2000" dirty="0" smtClean="0"/>
              <a:t>, and is used in the </a:t>
            </a:r>
            <a:r>
              <a:rPr lang="bg-BG" sz="2000" dirty="0" smtClean="0">
                <a:hlinkClick r:id="rId10" tooltip="GIF"/>
              </a:rPr>
              <a:t>GIF</a:t>
            </a:r>
            <a:r>
              <a:rPr lang="bg-BG" sz="2000" dirty="0" smtClean="0"/>
              <a:t> image format.</a:t>
            </a:r>
            <a:endParaRPr lang="en-US" sz="2000" dirty="0" smtClean="0"/>
          </a:p>
          <a:p>
            <a:r>
              <a:rPr lang="bg-BG" sz="2000" u="sng" dirty="0" smtClean="0">
                <a:hlinkClick r:id="rId11"/>
              </a:rPr>
              <a:t>http://en.wikipedia.org/wiki/Lempel%E2%80%93Ziv%E2%80%93Welch</a:t>
            </a:r>
            <a:endParaRPr lang="bg-BG" sz="2000" dirty="0" smtClean="0"/>
          </a:p>
          <a:p>
            <a:r>
              <a:rPr lang="bg-BG" sz="2000" u="sng" dirty="0" smtClean="0">
                <a:hlinkClick r:id="rId12"/>
              </a:rPr>
              <a:t>http://en.wikipedia.org/wiki/Opus_(codec)</a:t>
            </a:r>
            <a:endParaRPr lang="bg-BG" sz="2000" dirty="0" smtClean="0"/>
          </a:p>
          <a:p>
            <a:r>
              <a:rPr lang="bg-BG" sz="2000" u="sng" dirty="0" smtClean="0">
                <a:hlinkClick r:id="rId13"/>
              </a:rPr>
              <a:t>http://en.wikipedia.org/wiki/Microsoft_Video_1</a:t>
            </a:r>
            <a:endParaRPr lang="bg-BG" sz="2000" dirty="0" smtClean="0"/>
          </a:p>
          <a:p>
            <a:r>
              <a:rPr lang="bg-BG" sz="2000" u="sng" dirty="0" smtClean="0">
                <a:hlinkClick r:id="rId14"/>
              </a:rPr>
              <a:t>http://en.wikipedia.org/wiki/QuickTime_Graphics</a:t>
            </a:r>
            <a:endParaRPr lang="bg-BG" sz="2000" dirty="0" smtClean="0"/>
          </a:p>
          <a:p>
            <a:r>
              <a:rPr lang="bg-BG" sz="2000" u="sng" dirty="0" smtClean="0">
                <a:hlinkClick r:id="rId15"/>
              </a:rPr>
              <a:t>http://en.wikipedia.org/wiki/Category:Lossy_compression_algorithms</a:t>
            </a:r>
            <a:endParaRPr lang="bg-BG" sz="2000" dirty="0" smtClean="0"/>
          </a:p>
          <a:p>
            <a:r>
              <a:rPr lang="bg-BG" sz="2000" u="sng" dirty="0" smtClean="0">
                <a:hlinkClick r:id="rId16"/>
              </a:rPr>
              <a:t>http://en.wikipedia.org/wiki/Category:Lossless_compression_algorithms</a:t>
            </a:r>
            <a:endParaRPr lang="bg-BG" sz="2000" dirty="0" smtClean="0"/>
          </a:p>
          <a:p>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2682116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en-US" dirty="0" smtClean="0"/>
              <a:t>Text editing</a:t>
            </a:r>
            <a:endParaRPr lang="en-US" dirty="0"/>
          </a:p>
        </p:txBody>
      </p:sp>
      <p:sp>
        <p:nvSpPr>
          <p:cNvPr id="10" name="Subtitle 2"/>
          <p:cNvSpPr>
            <a:spLocks noGrp="1"/>
          </p:cNvSpPr>
          <p:nvPr>
            <p:ph type="subTitle" idx="1"/>
          </p:nvPr>
        </p:nvSpPr>
        <p:spPr>
          <a:xfrm>
            <a:off x="609600" y="2057399"/>
            <a:ext cx="7924800" cy="873920"/>
          </a:xfrm>
        </p:spPr>
        <p:txBody>
          <a:bodyPr/>
          <a:lstStyle/>
          <a:p>
            <a:r>
              <a:rPr smtClean="0"/>
              <a:t>Working with text editing software, file formats, coding, text, tables, figures, ...</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59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838200"/>
            <a:ext cx="8686800" cy="5638800"/>
          </a:xfrm>
        </p:spPr>
        <p:txBody>
          <a:bodyPr/>
          <a:lstStyle/>
          <a:p>
            <a:pPr>
              <a:lnSpc>
                <a:spcPct val="95000"/>
              </a:lnSpc>
            </a:pPr>
            <a:r>
              <a:rPr lang="en-US" sz="2800" dirty="0" smtClean="0"/>
              <a:t>Which of the following is vector font?</a:t>
            </a:r>
          </a:p>
          <a:p>
            <a:pPr>
              <a:lnSpc>
                <a:spcPct val="95000"/>
              </a:lnSpc>
            </a:pPr>
            <a:endParaRPr lang="bg-BG" sz="3000" dirty="0" smtClean="0"/>
          </a:p>
          <a:p>
            <a:pPr marL="871538" lvl="1" indent="-514350">
              <a:lnSpc>
                <a:spcPct val="95000"/>
              </a:lnSpc>
              <a:buFont typeface="+mj-lt"/>
              <a:buAutoNum type="alphaLcParenR"/>
            </a:pPr>
            <a:r>
              <a:rPr lang="en-US" sz="2800" dirty="0" smtClean="0"/>
              <a:t>Small</a:t>
            </a:r>
            <a:endParaRPr lang="bg-BG" sz="2800" dirty="0" smtClean="0"/>
          </a:p>
          <a:p>
            <a:pPr marL="871538" lvl="1" indent="-514350">
              <a:lnSpc>
                <a:spcPct val="95000"/>
              </a:lnSpc>
              <a:buFont typeface="+mj-lt"/>
              <a:buAutoNum type="alphaLcParenR"/>
            </a:pPr>
            <a:r>
              <a:rPr lang="en-US" sz="2800" dirty="0" smtClean="0"/>
              <a:t>Symbol</a:t>
            </a:r>
            <a:endParaRPr lang="bg-BG" sz="2800" dirty="0" smtClean="0"/>
          </a:p>
          <a:p>
            <a:pPr marL="871538" lvl="1" indent="-514350">
              <a:lnSpc>
                <a:spcPct val="95000"/>
              </a:lnSpc>
              <a:buFont typeface="+mj-lt"/>
              <a:buAutoNum type="alphaLcParenR"/>
            </a:pPr>
            <a:r>
              <a:rPr lang="en-US" sz="2800" dirty="0" smtClean="0"/>
              <a:t>Modern</a:t>
            </a:r>
            <a:endParaRPr lang="bg-BG" sz="2800" dirty="0" smtClean="0"/>
          </a:p>
          <a:p>
            <a:pPr marL="871538" lvl="1" indent="-514350">
              <a:lnSpc>
                <a:spcPct val="95000"/>
              </a:lnSpc>
              <a:buFont typeface="+mj-lt"/>
              <a:buAutoNum type="alphaLcParenR"/>
            </a:pPr>
            <a:r>
              <a:rPr lang="en-US" sz="2800" dirty="0" smtClean="0"/>
              <a:t>Courier</a:t>
            </a:r>
            <a:endParaRPr lang="bg-BG" sz="2800" dirty="0" smtClean="0"/>
          </a:p>
          <a:p>
            <a:pPr marL="871538" lvl="1" indent="-514350">
              <a:lnSpc>
                <a:spcPct val="95000"/>
              </a:lnSpc>
              <a:buFont typeface="+mj-lt"/>
              <a:buAutoNum type="alphaLcParenR"/>
            </a:pP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457200" y="3048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400" dirty="0" smtClean="0"/>
              <a:t>Vector fonts are useful for output devices that cannot reproduce bitmaps. For example, pen plotters use vector fonts. Vector font characters are drawn with lines instead of with patterns of dots. You can scale characters to any size or to any aspect ratio. The following fonts are the three vector fonts:</a:t>
            </a:r>
            <a:endParaRPr lang="bg-BG" sz="2400" dirty="0" smtClean="0"/>
          </a:p>
          <a:p>
            <a:pPr lvl="0"/>
            <a:r>
              <a:rPr lang="en-US" sz="2400" dirty="0" smtClean="0"/>
              <a:t>Modern</a:t>
            </a:r>
            <a:endParaRPr lang="bg-BG" sz="2400" dirty="0" smtClean="0"/>
          </a:p>
          <a:p>
            <a:pPr lvl="0"/>
            <a:r>
              <a:rPr lang="en-US" sz="2400" dirty="0" smtClean="0"/>
              <a:t>Roman</a:t>
            </a:r>
            <a:endParaRPr lang="bg-BG" sz="2400" dirty="0" smtClean="0"/>
          </a:p>
          <a:p>
            <a:pPr lvl="0"/>
            <a:r>
              <a:rPr lang="en-US" sz="2400" dirty="0" smtClean="0"/>
              <a:t>Script</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1174701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92667" y="4495800"/>
            <a:ext cx="7924800" cy="685800"/>
          </a:xfrm>
        </p:spPr>
        <p:txBody>
          <a:bodyPr/>
          <a:lstStyle/>
          <a:p>
            <a:r>
              <a:rPr lang="en-US" dirty="0" smtClean="0"/>
              <a:t>Computer graphics</a:t>
            </a:r>
            <a:endParaRPr lang="en-US" dirty="0"/>
          </a:p>
        </p:txBody>
      </p:sp>
      <p:sp>
        <p:nvSpPr>
          <p:cNvPr id="16" name="Subtitle 2"/>
          <p:cNvSpPr>
            <a:spLocks noGrp="1"/>
          </p:cNvSpPr>
          <p:nvPr>
            <p:ph type="subTitle" idx="1"/>
          </p:nvPr>
        </p:nvSpPr>
        <p:spPr>
          <a:xfrm>
            <a:off x="592667" y="5450680"/>
            <a:ext cx="7924800" cy="873920"/>
          </a:xfrm>
        </p:spPr>
        <p:txBody>
          <a:bodyPr/>
          <a:lstStyle/>
          <a:p>
            <a:r>
              <a:rPr smtClean="0"/>
              <a:t>Raster and vector graphics, graphic file formats, image editors, colors</a:t>
            </a:r>
            <a:endParaRPr lang="en-US" dirty="0"/>
          </a:p>
        </p:txBody>
      </p:sp>
      <p:pic>
        <p:nvPicPr>
          <p:cNvPr id="17"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90599"/>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172200" y="2447983"/>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644380"/>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3793">
            <a:off x="1952979" y="609600"/>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426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7086600" cy="838200"/>
          </a:xfrm>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t>How many bites do you need for true color?</a:t>
            </a:r>
            <a:endParaRPr lang="bg-BG" sz="2800" dirty="0" smtClean="0"/>
          </a:p>
          <a:p>
            <a:endParaRPr lang="en-US" sz="2800" dirty="0" smtClean="0"/>
          </a:p>
          <a:p>
            <a:pPr marL="871538" lvl="1" indent="-514350">
              <a:buFont typeface="+mj-lt"/>
              <a:buAutoNum type="alphaLcParenR"/>
            </a:pPr>
            <a:r>
              <a:rPr lang="en-US" sz="2800" dirty="0" smtClean="0"/>
              <a:t>4</a:t>
            </a:r>
          </a:p>
          <a:p>
            <a:pPr marL="871538" lvl="1" indent="-514350">
              <a:buFont typeface="+mj-lt"/>
              <a:buAutoNum type="alphaLcParenR"/>
            </a:pPr>
            <a:r>
              <a:rPr lang="en-US" sz="2800" dirty="0" smtClean="0"/>
              <a:t>8</a:t>
            </a:r>
          </a:p>
          <a:p>
            <a:pPr marL="871538" lvl="1" indent="-514350">
              <a:buFont typeface="+mj-lt"/>
              <a:buAutoNum type="alphaLcParenR"/>
            </a:pPr>
            <a:r>
              <a:rPr lang="en-US" sz="2800" dirty="0" smtClean="0"/>
              <a:t>24</a:t>
            </a:r>
          </a:p>
          <a:p>
            <a:pPr marL="871538" lvl="1" indent="-514350">
              <a:buFont typeface="+mj-lt"/>
              <a:buAutoNum type="alphaLcParenR"/>
            </a:pPr>
            <a:r>
              <a:rPr lang="en-US" sz="2800" dirty="0" smtClean="0"/>
              <a:t>32</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457200" y="3276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7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400" dirty="0" smtClean="0"/>
              <a:t>B</a:t>
            </a:r>
            <a:r>
              <a:rPr lang="bg-BG" sz="2400" dirty="0" smtClean="0"/>
              <a:t>efore  we only had one channel, where each pixel was 8 bits. Now, we have 3 channels, where each pixel has actually 24 bits (8 for red, 8 for green and 8 for blue). Some people call this 24 bit colour or true colour, but don’t confuse it with the fact that each channel is only represented by 8 bits.</a:t>
            </a:r>
            <a:r>
              <a:rPr lang="en-US" sz="2400" dirty="0" smtClean="0"/>
              <a:t> T</a:t>
            </a:r>
            <a:r>
              <a:rPr lang="bg-BG" sz="2400" dirty="0" smtClean="0"/>
              <a:t>he range of colours than can be represented by 3X8 bit pixels is pretty enormous, in fact it gives you the possibility to have one of 16.7 million colours! Note the very subtle difference between bits per channel – 8 and bits per pixel – 24</a:t>
            </a:r>
            <a:r>
              <a:rPr lang="en-US" sz="2400" dirty="0" smtClean="0"/>
              <a:t>.</a:t>
            </a:r>
            <a:endParaRPr lang="bg-BG" sz="2400" dirty="0" smtClean="0"/>
          </a:p>
          <a:p>
            <a:r>
              <a:rPr lang="bg-BG" sz="2400" u="sng" dirty="0" smtClean="0">
                <a:hlinkClick r:id="rId2"/>
              </a:rPr>
              <a:t>http://www.thewonderoflight.com/articles/bits-bytes/</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925468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r>
              <a:rPr lang="en-US" dirty="0" smtClean="0"/>
              <a:t>Data bases</a:t>
            </a:r>
            <a:endParaRPr lang="en-US" dirty="0"/>
          </a:p>
        </p:txBody>
      </p:sp>
      <p:sp>
        <p:nvSpPr>
          <p:cNvPr id="15" name="Subtitle 2"/>
          <p:cNvSpPr>
            <a:spLocks noGrp="1"/>
          </p:cNvSpPr>
          <p:nvPr>
            <p:ph type="subTitle" idx="1"/>
          </p:nvPr>
        </p:nvSpPr>
        <p:spPr>
          <a:xfrm>
            <a:off x="609600" y="5679280"/>
            <a:ext cx="7924800" cy="569120"/>
          </a:xfrm>
        </p:spPr>
        <p:txBody>
          <a:bodyPr/>
          <a:lstStyle/>
          <a:p>
            <a:r>
              <a:rPr smtClean="0"/>
              <a:t>Models of data</a:t>
            </a:r>
            <a:r>
              <a:rPr lang="bg-BG" dirty="0" smtClean="0"/>
              <a:t>, </a:t>
            </a:r>
            <a:r>
              <a:rPr smtClean="0"/>
              <a:t>tables</a:t>
            </a:r>
            <a:r>
              <a:rPr lang="bg-BG" dirty="0" smtClean="0"/>
              <a:t>, </a:t>
            </a:r>
            <a:r>
              <a:rPr smtClean="0"/>
              <a:t>relations</a:t>
            </a:r>
            <a:r>
              <a:rPr lang="bg-BG" dirty="0" smtClean="0"/>
              <a:t>, </a:t>
            </a:r>
            <a:r>
              <a:rPr lang="en-US" dirty="0" smtClean="0"/>
              <a:t>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413093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active first during the normal PC boot process?</a:t>
            </a:r>
          </a:p>
          <a:p>
            <a:pPr marL="871538" lvl="1" indent="-514350">
              <a:buFont typeface="+mj-lt"/>
              <a:buAutoNum type="alphaLcParenR"/>
            </a:pPr>
            <a:r>
              <a:rPr lang="en-US" dirty="0" smtClean="0">
                <a:effectLst/>
              </a:rPr>
              <a:t>CMOS</a:t>
            </a:r>
          </a:p>
          <a:p>
            <a:pPr marL="871538" lvl="1" indent="-514350">
              <a:buFont typeface="+mj-lt"/>
              <a:buAutoNum type="alphaLcParenR"/>
            </a:pPr>
            <a:r>
              <a:rPr lang="en-US" dirty="0" smtClean="0">
                <a:effectLst/>
              </a:rPr>
              <a:t>RAM</a:t>
            </a:r>
          </a:p>
          <a:p>
            <a:pPr marL="871538" lvl="1" indent="-514350">
              <a:buFont typeface="+mj-lt"/>
              <a:buAutoNum type="alphaLcParenR"/>
            </a:pPr>
            <a:r>
              <a:rPr lang="en-US" dirty="0" smtClean="0">
                <a:effectLst/>
              </a:rPr>
              <a:t>HDD</a:t>
            </a:r>
          </a:p>
          <a:p>
            <a:pPr marL="871538" lvl="1" indent="-514350">
              <a:buFont typeface="+mj-lt"/>
              <a:buAutoNum type="alphaLcParenR"/>
            </a:pPr>
            <a:r>
              <a:rPr lang="en-US" dirty="0" smtClean="0">
                <a:effectLst/>
              </a:rPr>
              <a:t>ROM BIOS</a:t>
            </a:r>
          </a:p>
          <a:p>
            <a:pPr marL="871538" lvl="1" indent="-514350">
              <a:buFont typeface="+mj-lt"/>
              <a:buAutoNum type="alphaLcParenR"/>
            </a:pPr>
            <a:r>
              <a:rPr lang="en-US" dirty="0" smtClean="0">
                <a:effectLst/>
              </a:rPr>
              <a:t>CD-ROM</a:t>
            </a:r>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572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4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Process of normalization of the database leads to</a:t>
            </a:r>
            <a:r>
              <a:rPr lang="en-US" dirty="0" smtClean="0"/>
              <a:t>:</a:t>
            </a:r>
            <a:endParaRPr lang="bg-BG" dirty="0" smtClean="0"/>
          </a:p>
          <a:p>
            <a:pPr marL="871538" lvl="1" indent="-514350">
              <a:lnSpc>
                <a:spcPct val="95000"/>
              </a:lnSpc>
              <a:buFont typeface="+mj-lt"/>
              <a:buAutoNum type="alphaLcParenR"/>
            </a:pPr>
            <a:r>
              <a:rPr lang="bg-BG" sz="2800" dirty="0" smtClean="0"/>
              <a:t>Repeating information intables</a:t>
            </a:r>
          </a:p>
          <a:p>
            <a:pPr marL="871538" lvl="1" indent="-514350">
              <a:lnSpc>
                <a:spcPct val="95000"/>
              </a:lnSpc>
              <a:buFont typeface="+mj-lt"/>
              <a:buAutoNum type="alphaLcParenR"/>
            </a:pPr>
            <a:r>
              <a:rPr lang="en-US" sz="2800" dirty="0" smtClean="0"/>
              <a:t>Saving memory and improved performance</a:t>
            </a:r>
            <a:endParaRPr lang="bg-BG" sz="2800" dirty="0" smtClean="0"/>
          </a:p>
          <a:p>
            <a:pPr marL="871538" lvl="1" indent="-514350">
              <a:lnSpc>
                <a:spcPct val="95000"/>
              </a:lnSpc>
              <a:buFont typeface="+mj-lt"/>
              <a:buAutoNum type="alphaLcParenR"/>
            </a:pPr>
            <a:r>
              <a:rPr lang="bg-BG" sz="2800" dirty="0" smtClean="0"/>
              <a:t>Unwanted data loss</a:t>
            </a:r>
          </a:p>
          <a:p>
            <a:pPr marL="871538" lvl="1" indent="-514350">
              <a:lnSpc>
                <a:spcPct val="95000"/>
              </a:lnSpc>
              <a:buFont typeface="+mj-lt"/>
              <a:buAutoNum type="alphaLcParenR"/>
            </a:pPr>
            <a:r>
              <a:rPr lang="en-US" sz="2800" dirty="0" smtClean="0"/>
              <a:t>Attributes that are independent on the primary key</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7" name="Oval 6"/>
          <p:cNvSpPr/>
          <p:nvPr/>
        </p:nvSpPr>
        <p:spPr>
          <a:xfrm>
            <a:off x="4572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04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000" dirty="0" smtClean="0"/>
              <a:t>Database normalization is the process of organizing the </a:t>
            </a:r>
            <a:r>
              <a:rPr lang="en-US" sz="2000" u="sng" dirty="0" smtClean="0">
                <a:hlinkClick r:id="rId2" tooltip="Field (computer science)"/>
              </a:rPr>
              <a:t>fields</a:t>
            </a:r>
            <a:r>
              <a:rPr lang="en-US" sz="2000" dirty="0" smtClean="0"/>
              <a:t> and </a:t>
            </a:r>
            <a:r>
              <a:rPr lang="en-US" sz="2000" u="sng" dirty="0" smtClean="0">
                <a:hlinkClick r:id="rId3" tooltip="Table (database)"/>
              </a:rPr>
              <a:t>tables</a:t>
            </a:r>
            <a:r>
              <a:rPr lang="en-US" sz="2000" dirty="0" smtClean="0"/>
              <a:t> of a </a:t>
            </a:r>
            <a:r>
              <a:rPr lang="en-US" sz="2000" u="sng" dirty="0" smtClean="0">
                <a:hlinkClick r:id="rId4" tooltip="Relational database"/>
              </a:rPr>
              <a:t>relational database</a:t>
            </a:r>
            <a:r>
              <a:rPr lang="en-US" sz="2000" dirty="0" smtClean="0"/>
              <a:t> to minimize </a:t>
            </a:r>
            <a:r>
              <a:rPr lang="en-US" sz="2000" u="sng" dirty="0" smtClean="0">
                <a:hlinkClick r:id="rId5" tooltip="Data redundancy"/>
              </a:rPr>
              <a:t>redundancy</a:t>
            </a:r>
            <a:r>
              <a:rPr lang="en-US" sz="2000" dirty="0" smtClean="0"/>
              <a:t> and dependency. Normalization usually involves dividing large tables into smaller (and less redundant) tables and defining relationships between them. The objective is to isolate data so that additions, deletions, and modifications of a field can be made in just one table and then propagated through the rest of the database using the defined relationships. </a:t>
            </a:r>
            <a:r>
              <a:rPr lang="en-US" sz="2000" u="sng" dirty="0" smtClean="0">
                <a:hlinkClick r:id="rId6" tooltip="Edgar F. Codd"/>
              </a:rPr>
              <a:t>Edgar F. </a:t>
            </a:r>
            <a:r>
              <a:rPr lang="en-US" sz="2000" u="sng" dirty="0" err="1" smtClean="0">
                <a:hlinkClick r:id="rId6" tooltip="Edgar F. Codd"/>
              </a:rPr>
              <a:t>Codd</a:t>
            </a:r>
            <a:r>
              <a:rPr lang="en-US" sz="2000" dirty="0" smtClean="0"/>
              <a:t>, the inventor of the </a:t>
            </a:r>
            <a:r>
              <a:rPr lang="en-US" sz="2000" u="sng" dirty="0" smtClean="0">
                <a:hlinkClick r:id="rId7" tooltip="Relational model"/>
              </a:rPr>
              <a:t>relational model</a:t>
            </a:r>
            <a:r>
              <a:rPr lang="en-US" sz="2000" dirty="0" smtClean="0"/>
              <a:t>, introduced the concept of normalization and what we now know as the First Normal Form (</a:t>
            </a:r>
            <a:r>
              <a:rPr lang="en-US" sz="2000" u="sng" dirty="0" smtClean="0">
                <a:hlinkClick r:id="rId8" tooltip="First normal form"/>
              </a:rPr>
              <a:t>1NF</a:t>
            </a:r>
            <a:r>
              <a:rPr lang="en-US" sz="2000" dirty="0" smtClean="0"/>
              <a:t>) in 1970. </a:t>
            </a:r>
            <a:r>
              <a:rPr lang="en-US" sz="2000" dirty="0" err="1" smtClean="0"/>
              <a:t>Codd</a:t>
            </a:r>
            <a:r>
              <a:rPr lang="en-US" sz="2000" dirty="0" smtClean="0"/>
              <a:t> went on to define the Second Normal Form (</a:t>
            </a:r>
            <a:r>
              <a:rPr lang="en-US" sz="2000" u="sng" dirty="0" smtClean="0">
                <a:hlinkClick r:id="rId9" tooltip="Second normal form"/>
              </a:rPr>
              <a:t>2NF</a:t>
            </a:r>
            <a:r>
              <a:rPr lang="en-US" sz="2000" dirty="0" smtClean="0"/>
              <a:t>) and Third Normal Form (</a:t>
            </a:r>
            <a:r>
              <a:rPr lang="en-US" sz="2000" u="sng" dirty="0" smtClean="0">
                <a:hlinkClick r:id="rId10" tooltip="Third normal form"/>
              </a:rPr>
              <a:t>3NF</a:t>
            </a:r>
            <a:r>
              <a:rPr lang="en-US" sz="2000" dirty="0" smtClean="0"/>
              <a:t>) in 1971, and </a:t>
            </a:r>
            <a:r>
              <a:rPr lang="en-US" sz="2000" dirty="0" err="1" smtClean="0"/>
              <a:t>Codd</a:t>
            </a:r>
            <a:r>
              <a:rPr lang="en-US" sz="2000" dirty="0" smtClean="0"/>
              <a:t> and </a:t>
            </a:r>
            <a:r>
              <a:rPr lang="en-US" sz="2000" u="sng" dirty="0" smtClean="0">
                <a:hlinkClick r:id="rId11" tooltip="Raymond F. Boyce"/>
              </a:rPr>
              <a:t>Raymond F. Boyce</a:t>
            </a:r>
            <a:r>
              <a:rPr lang="en-US" sz="2000" dirty="0" smtClean="0"/>
              <a:t> defined the Boyce-</a:t>
            </a:r>
            <a:r>
              <a:rPr lang="en-US" sz="2000" dirty="0" err="1" smtClean="0"/>
              <a:t>Codd</a:t>
            </a:r>
            <a:r>
              <a:rPr lang="en-US" sz="2000" dirty="0" smtClean="0"/>
              <a:t> Normal Form (</a:t>
            </a:r>
            <a:r>
              <a:rPr lang="en-US" sz="2000" u="sng" dirty="0" smtClean="0">
                <a:hlinkClick r:id="rId12" tooltip="Boyce–Codd normal form"/>
              </a:rPr>
              <a:t>BCNF</a:t>
            </a:r>
            <a:r>
              <a:rPr lang="en-US" sz="2000" dirty="0" smtClean="0"/>
              <a:t>) in 1974.Informally, a relational database table is often described as "normalized" if it is in the Third Normal Form. Most 3NF tables are free of insertion, update, and deletion anomalies.</a:t>
            </a:r>
          </a:p>
          <a:p>
            <a:r>
              <a:rPr lang="en-US" sz="2000" u="sng" dirty="0" smtClean="0">
                <a:hlinkClick r:id="rId4"/>
              </a:rPr>
              <a:t>http://en.wikipedia.org/wiki/Relational_database</a:t>
            </a:r>
            <a:endParaRPr lang="bg-BG" sz="2000" dirty="0" smtClean="0"/>
          </a:p>
          <a:p>
            <a:r>
              <a:rPr lang="bg-BG" sz="2000" u="sng" dirty="0" smtClean="0">
                <a:hlinkClick r:id="rId13"/>
              </a:rPr>
              <a:t>http://en.wikipedia.org/wiki/Database_normalization</a:t>
            </a:r>
            <a:endParaRPr lang="bg-BG" sz="20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42664779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r>
              <a:rPr lang="en-US" dirty="0" smtClean="0"/>
              <a:t>Information architecture</a:t>
            </a:r>
            <a:endParaRPr lang="en-US" dirty="0"/>
          </a:p>
        </p:txBody>
      </p:sp>
      <p:sp>
        <p:nvSpPr>
          <p:cNvPr id="11"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bg-BG" dirty="0" smtClean="0"/>
              <a:t>софтуерни архитектури</a:t>
            </a:r>
            <a:endParaRPr lang="en-US" dirty="0"/>
          </a:p>
        </p:txBody>
      </p:sp>
      <p:pic>
        <p:nvPicPr>
          <p:cNvPr id="12" name="Picture 2" descr="http://www.tepco.co.jp/en/corpinfo/consultant/images/c3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081313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228600" y="838200"/>
            <a:ext cx="8686800" cy="5867400"/>
          </a:xfrm>
        </p:spPr>
        <p:txBody>
          <a:bodyPr/>
          <a:lstStyle/>
          <a:p>
            <a:pPr>
              <a:lnSpc>
                <a:spcPct val="95000"/>
              </a:lnSpc>
            </a:pPr>
            <a:r>
              <a:rPr lang="bg-BG" dirty="0" smtClean="0"/>
              <a:t>How many types</a:t>
            </a:r>
            <a:r>
              <a:rPr lang="en-US" dirty="0" smtClean="0"/>
              <a:t> of</a:t>
            </a:r>
            <a:r>
              <a:rPr lang="bg-BG" dirty="0" smtClean="0"/>
              <a:t> cloud</a:t>
            </a:r>
            <a:r>
              <a:rPr lang="en-US" dirty="0" smtClean="0"/>
              <a:t> are there</a:t>
            </a:r>
            <a:r>
              <a:rPr lang="bg-BG" dirty="0" smtClean="0"/>
              <a:t> according to their visibility?</a:t>
            </a:r>
          </a:p>
          <a:p>
            <a:pPr>
              <a:lnSpc>
                <a:spcPct val="95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Oval 5"/>
          <p:cNvSpPr/>
          <p:nvPr/>
        </p:nvSpPr>
        <p:spPr>
          <a:xfrm>
            <a:off x="304800" y="2743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ectangle 6"/>
          <p:cNvSpPr/>
          <p:nvPr/>
        </p:nvSpPr>
        <p:spPr>
          <a:xfrm>
            <a:off x="457200" y="2133600"/>
            <a:ext cx="893193" cy="3144451"/>
          </a:xfrm>
          <a:prstGeom prst="rect">
            <a:avLst/>
          </a:prstGeom>
        </p:spPr>
        <p:txBody>
          <a:bodyPr wrap="none">
            <a:spAutoFit/>
          </a:bodyPr>
          <a:lstStyle/>
          <a:p>
            <a:pPr marL="414338" indent="-514350">
              <a:lnSpc>
                <a:spcPts val="3800"/>
              </a:lnSpc>
              <a:spcBef>
                <a:spcPts val="600"/>
              </a:spcBef>
              <a:spcAft>
                <a:spcPts val="600"/>
              </a:spcAft>
              <a:buClr>
                <a:srgbClr val="8FD600"/>
              </a:buClr>
              <a:buFont typeface="+mj-lt"/>
              <a:buAutoNum type="alphaLcParenR"/>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2</a:t>
            </a:r>
          </a:p>
          <a:p>
            <a:pPr marL="414338" indent="-514350">
              <a:lnSpc>
                <a:spcPts val="3800"/>
              </a:lnSpc>
              <a:spcBef>
                <a:spcPts val="600"/>
              </a:spcBef>
              <a:spcAft>
                <a:spcPts val="600"/>
              </a:spcAft>
              <a:buClr>
                <a:srgbClr val="8FD600"/>
              </a:buClr>
              <a:buFont typeface="+mj-lt"/>
              <a:buAutoNum type="alphaLcParenR"/>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3</a:t>
            </a:r>
          </a:p>
          <a:p>
            <a:pPr marL="414338" indent="-514350">
              <a:lnSpc>
                <a:spcPts val="3800"/>
              </a:lnSpc>
              <a:spcBef>
                <a:spcPts val="600"/>
              </a:spcBef>
              <a:spcAft>
                <a:spcPts val="600"/>
              </a:spcAft>
              <a:buClr>
                <a:srgbClr val="8FD600"/>
              </a:buClr>
              <a:buFont typeface="+mj-lt"/>
              <a:buAutoNum type="alphaLcParenR"/>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4</a:t>
            </a:r>
          </a:p>
          <a:p>
            <a:pPr marL="414338" indent="-514350">
              <a:lnSpc>
                <a:spcPts val="3800"/>
              </a:lnSpc>
              <a:spcBef>
                <a:spcPts val="600"/>
              </a:spcBef>
              <a:spcAft>
                <a:spcPts val="600"/>
              </a:spcAft>
              <a:buClr>
                <a:srgbClr val="8FD600"/>
              </a:buClr>
              <a:buFont typeface="+mj-lt"/>
              <a:buAutoNum type="alphaLcParenR"/>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5</a:t>
            </a:r>
          </a:p>
          <a:p>
            <a:pPr marL="414338" indent="-514350">
              <a:lnSpc>
                <a:spcPts val="3800"/>
              </a:lnSpc>
              <a:spcBef>
                <a:spcPts val="600"/>
              </a:spcBef>
              <a:spcAft>
                <a:spcPts val="600"/>
              </a:spcAft>
              <a:buClr>
                <a:srgbClr val="8FD600"/>
              </a:buClr>
              <a:buFont typeface="+mj-lt"/>
              <a:buAutoNum type="alphaLcParenR"/>
            </a:pP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9633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Answer</a:t>
            </a:r>
            <a:endParaRPr lang="en-US" sz="3600" dirty="0"/>
          </a:p>
        </p:txBody>
      </p:sp>
      <p:sp>
        <p:nvSpPr>
          <p:cNvPr id="3" name="Content Placeholder 2"/>
          <p:cNvSpPr>
            <a:spLocks noGrp="1"/>
          </p:cNvSpPr>
          <p:nvPr>
            <p:ph idx="1"/>
          </p:nvPr>
        </p:nvSpPr>
        <p:spPr>
          <a:xfrm>
            <a:off x="228600" y="914400"/>
            <a:ext cx="8686800" cy="5638800"/>
          </a:xfrm>
        </p:spPr>
        <p:txBody>
          <a:bodyPr/>
          <a:lstStyle/>
          <a:p>
            <a:r>
              <a:rPr lang="en-US" sz="2000" dirty="0" smtClean="0"/>
              <a:t>A </a:t>
            </a:r>
            <a:r>
              <a:rPr lang="bg-BG" sz="2000" dirty="0" smtClean="0"/>
              <a:t>Public cloud is</a:t>
            </a:r>
            <a:r>
              <a:rPr lang="en-US" sz="2000" dirty="0" smtClean="0"/>
              <a:t> an</a:t>
            </a:r>
            <a:r>
              <a:rPr lang="bg-BG" sz="2000" dirty="0" smtClean="0"/>
              <a:t> IT infrastructure, platform or service, which is public</a:t>
            </a:r>
            <a:r>
              <a:rPr lang="en-US" sz="2000" dirty="0" err="1" smtClean="0"/>
              <a:t>ly</a:t>
            </a:r>
            <a:r>
              <a:rPr lang="en-US" sz="2000" dirty="0" smtClean="0"/>
              <a:t> available on the</a:t>
            </a:r>
            <a:r>
              <a:rPr lang="bg-BG" sz="2000" dirty="0" smtClean="0"/>
              <a:t> Internet </a:t>
            </a:r>
            <a:r>
              <a:rPr lang="en-US" sz="2000" dirty="0" smtClean="0"/>
              <a:t>(either </a:t>
            </a:r>
            <a:r>
              <a:rPr lang="bg-BG" sz="2000" dirty="0" smtClean="0"/>
              <a:t>free or paid). </a:t>
            </a:r>
            <a:r>
              <a:rPr lang="en-US" sz="2000" dirty="0" smtClean="0"/>
              <a:t>Public clouds are divided into three categories</a:t>
            </a:r>
            <a:r>
              <a:rPr lang="bg-BG" sz="2000" dirty="0" smtClean="0"/>
              <a:t>: IaaS, PaaS and SaaS.</a:t>
            </a:r>
          </a:p>
          <a:p>
            <a:r>
              <a:rPr lang="bg-BG" sz="2000" dirty="0" smtClean="0"/>
              <a:t>IaaS </a:t>
            </a:r>
            <a:r>
              <a:rPr lang="en-US" sz="2000" dirty="0" smtClean="0"/>
              <a:t>(</a:t>
            </a:r>
            <a:r>
              <a:rPr lang="bg-BG" sz="2000" dirty="0" smtClean="0"/>
              <a:t>Infrastructure as a Service</a:t>
            </a:r>
            <a:r>
              <a:rPr lang="en-US" sz="2000" dirty="0" smtClean="0"/>
              <a:t>):</a:t>
            </a:r>
            <a:r>
              <a:rPr lang="bg-BG" sz="2000" dirty="0" smtClean="0"/>
              <a:t> This is a concept for</a:t>
            </a:r>
            <a:r>
              <a:rPr lang="en-US" sz="2000" dirty="0" smtClean="0"/>
              <a:t> a</a:t>
            </a:r>
            <a:r>
              <a:rPr lang="bg-BG" sz="2000" dirty="0" smtClean="0"/>
              <a:t> cloud, which gives virtual machines for rent. </a:t>
            </a:r>
            <a:r>
              <a:rPr lang="en-US" sz="2000" dirty="0" smtClean="0"/>
              <a:t>The</a:t>
            </a:r>
            <a:r>
              <a:rPr lang="bg-BG" sz="2000" dirty="0" smtClean="0"/>
              <a:t> tenant is able to install software by choice.</a:t>
            </a:r>
          </a:p>
          <a:p>
            <a:r>
              <a:rPr lang="bg-BG" sz="2000" dirty="0" smtClean="0"/>
              <a:t>PaaS </a:t>
            </a:r>
            <a:r>
              <a:rPr lang="en-US" sz="2000" dirty="0" smtClean="0"/>
              <a:t>(</a:t>
            </a:r>
            <a:r>
              <a:rPr lang="bg-BG" sz="2000" dirty="0" smtClean="0"/>
              <a:t>Platform as a Service</a:t>
            </a:r>
            <a:r>
              <a:rPr lang="en-US" sz="2000" dirty="0" smtClean="0"/>
              <a:t>):</a:t>
            </a:r>
            <a:r>
              <a:rPr lang="bg-BG" sz="2000" dirty="0" smtClean="0"/>
              <a:t> This is</a:t>
            </a:r>
            <a:r>
              <a:rPr lang="en-US" sz="2000" dirty="0" smtClean="0"/>
              <a:t> a</a:t>
            </a:r>
            <a:r>
              <a:rPr lang="bg-BG" sz="2000" dirty="0" smtClean="0"/>
              <a:t> clouding technology family which give</a:t>
            </a:r>
            <a:r>
              <a:rPr lang="en-US" sz="2000" dirty="0" smtClean="0"/>
              <a:t>s an environment for developing as well as </a:t>
            </a:r>
            <a:r>
              <a:rPr lang="bg-BG" sz="2000" dirty="0" smtClean="0"/>
              <a:t>clouding services for software programmer</a:t>
            </a:r>
            <a:r>
              <a:rPr lang="en-US" sz="2000" dirty="0" smtClean="0"/>
              <a:t>s</a:t>
            </a:r>
            <a:r>
              <a:rPr lang="bg-BG" sz="2000" dirty="0" smtClean="0"/>
              <a:t> with APIs.</a:t>
            </a:r>
          </a:p>
          <a:p>
            <a:r>
              <a:rPr lang="bg-BG" sz="2000" dirty="0" smtClean="0"/>
              <a:t>SaaS </a:t>
            </a:r>
            <a:r>
              <a:rPr lang="en-US" sz="2000" dirty="0" smtClean="0"/>
              <a:t>(</a:t>
            </a:r>
            <a:r>
              <a:rPr lang="bg-BG" sz="2000" dirty="0" smtClean="0"/>
              <a:t>Software as s Service</a:t>
            </a:r>
            <a:r>
              <a:rPr lang="en-US" sz="2000" dirty="0" smtClean="0"/>
              <a:t>):</a:t>
            </a:r>
            <a:r>
              <a:rPr lang="bg-BG" sz="2000" dirty="0" smtClean="0"/>
              <a:t> This is a concept, </a:t>
            </a:r>
            <a:r>
              <a:rPr lang="en-US" sz="2000" dirty="0" smtClean="0"/>
              <a:t>in </a:t>
            </a:r>
            <a:r>
              <a:rPr lang="bg-BG" sz="2000" dirty="0" smtClean="0"/>
              <a:t>which </a:t>
            </a:r>
            <a:r>
              <a:rPr lang="en-US" sz="2000" dirty="0" smtClean="0"/>
              <a:t>software </a:t>
            </a:r>
            <a:r>
              <a:rPr lang="bg-BG" sz="2000" dirty="0" smtClean="0"/>
              <a:t>isn't installed local</a:t>
            </a:r>
            <a:r>
              <a:rPr lang="en-US" sz="2000" dirty="0" err="1" smtClean="0"/>
              <a:t>ly</a:t>
            </a:r>
            <a:r>
              <a:rPr lang="bg-BG" sz="2000" dirty="0" smtClean="0"/>
              <a:t>, </a:t>
            </a:r>
            <a:r>
              <a:rPr lang="en-US" sz="2000" dirty="0" smtClean="0"/>
              <a:t>but it is rather </a:t>
            </a:r>
            <a:r>
              <a:rPr lang="bg-BG" sz="2000" dirty="0" smtClean="0"/>
              <a:t>used </a:t>
            </a:r>
            <a:r>
              <a:rPr lang="en-US" sz="2000" dirty="0" smtClean="0"/>
              <a:t>as a</a:t>
            </a:r>
            <a:r>
              <a:rPr lang="bg-BG" sz="2000" dirty="0" smtClean="0"/>
              <a:t> hosted service.</a:t>
            </a:r>
          </a:p>
          <a:p>
            <a:r>
              <a:rPr lang="en-US" sz="2000" dirty="0" smtClean="0"/>
              <a:t>A </a:t>
            </a:r>
            <a:r>
              <a:rPr lang="bg-BG" sz="2000" dirty="0" smtClean="0"/>
              <a:t>Private cloud  is </a:t>
            </a:r>
            <a:r>
              <a:rPr lang="en-US" sz="2000" dirty="0" smtClean="0"/>
              <a:t>an</a:t>
            </a:r>
            <a:r>
              <a:rPr lang="bg-BG" sz="2000" dirty="0" smtClean="0"/>
              <a:t> inside </a:t>
            </a:r>
            <a:r>
              <a:rPr lang="en-US" sz="2000" dirty="0" smtClean="0"/>
              <a:t>company</a:t>
            </a:r>
            <a:r>
              <a:rPr lang="bg-BG" sz="2000" dirty="0" smtClean="0"/>
              <a:t> clouding structure consist</a:t>
            </a:r>
            <a:r>
              <a:rPr lang="en-US" sz="2000" dirty="0" err="1" smtClean="0"/>
              <a:t>ing</a:t>
            </a:r>
            <a:r>
              <a:rPr lang="bg-BG" sz="2000" dirty="0" smtClean="0"/>
              <a:t> of hardware and software which consolidates IT services </a:t>
            </a:r>
            <a:r>
              <a:rPr lang="en-US" sz="2000" dirty="0" smtClean="0"/>
              <a:t>for a single company </a:t>
            </a:r>
            <a:r>
              <a:rPr lang="bg-BG" sz="2000" dirty="0" smtClean="0"/>
              <a:t>or organization </a:t>
            </a:r>
            <a:r>
              <a:rPr lang="en-US" sz="2000" dirty="0" smtClean="0"/>
              <a:t>and is un</a:t>
            </a:r>
            <a:r>
              <a:rPr lang="bg-BG" sz="2000" dirty="0" smtClean="0"/>
              <a:t>accessible for outside organization</a:t>
            </a:r>
            <a:r>
              <a:rPr lang="en-US" sz="2000" dirty="0" smtClean="0"/>
              <a:t>s.</a:t>
            </a:r>
            <a:endParaRPr lang="bg-BG" sz="20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42360733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r>
              <a:rPr lang="en-US" dirty="0" smtClean="0"/>
              <a:t>Security and protection of information</a:t>
            </a:r>
            <a:endParaRPr lang="en-US" dirty="0"/>
          </a:p>
        </p:txBody>
      </p:sp>
      <p:sp>
        <p:nvSpPr>
          <p:cNvPr id="14" name="Subtitle 2"/>
          <p:cNvSpPr>
            <a:spLocks noGrp="1"/>
          </p:cNvSpPr>
          <p:nvPr>
            <p:ph type="subTitle" idx="1"/>
          </p:nvPr>
        </p:nvSpPr>
        <p:spPr>
          <a:xfrm>
            <a:off x="609600" y="4912520"/>
            <a:ext cx="7924800" cy="1564480"/>
          </a:xfrm>
        </p:spPr>
        <p:txBody>
          <a:bodyPr/>
          <a:lstStyle/>
          <a:p>
            <a:r>
              <a:rPr smtClean="0"/>
              <a:t>Symmetrical and asymmetrical coding algorithms, cryptographic hash, digital signature, digital certificates</a:t>
            </a:r>
            <a:endParaRPr lang="en-US" dirty="0"/>
          </a:p>
        </p:txBody>
      </p:sp>
      <p:pic>
        <p:nvPicPr>
          <p:cNvPr id="22" name="Picture 2" descr="http://www.cat.aum.edu/uploadedfile/cyse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60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a:xfrm>
            <a:off x="228600" y="1066800"/>
            <a:ext cx="8686800" cy="5638800"/>
          </a:xfrm>
        </p:spPr>
        <p:txBody>
          <a:bodyPr/>
          <a:lstStyle/>
          <a:p>
            <a:r>
              <a:rPr lang="en-US" dirty="0" smtClean="0"/>
              <a:t>Which of the following is NOT a symmetric encrypt or decrypt method?</a:t>
            </a:r>
          </a:p>
          <a:p>
            <a:pPr marL="871538" lvl="1" indent="-514350">
              <a:buFont typeface="+mj-lt"/>
              <a:buAutoNum type="alphaLcParenR"/>
            </a:pPr>
            <a:r>
              <a:rPr lang="en-US" sz="2900" spc="-150" dirty="0" smtClean="0">
                <a:solidFill>
                  <a:schemeClr val="accent5">
                    <a:lumMod val="20000"/>
                    <a:lumOff val="80000"/>
                  </a:schemeClr>
                </a:solidFill>
                <a:latin typeface="Consolas" panose="020B0609020204030204" pitchFamily="49" charset="0"/>
                <a:cs typeface="Consolas" panose="020B0609020204030204" pitchFamily="49" charset="0"/>
              </a:rPr>
              <a:t>AES</a:t>
            </a:r>
          </a:p>
          <a:p>
            <a:pPr marL="871538" lvl="1" indent="-514350">
              <a:buFont typeface="+mj-lt"/>
              <a:buAutoNum type="alphaLcParenR"/>
            </a:pPr>
            <a:r>
              <a:rPr lang="en-US" sz="2900" spc="-150" dirty="0" smtClean="0">
                <a:solidFill>
                  <a:schemeClr val="accent5">
                    <a:lumMod val="20000"/>
                    <a:lumOff val="80000"/>
                  </a:schemeClr>
                </a:solidFill>
                <a:latin typeface="Consolas" panose="020B0609020204030204" pitchFamily="49" charset="0"/>
                <a:cs typeface="Consolas" panose="020B0609020204030204" pitchFamily="49" charset="0"/>
              </a:rPr>
              <a:t>DES</a:t>
            </a:r>
          </a:p>
          <a:p>
            <a:pPr marL="871538" lvl="1" indent="-514350">
              <a:buFont typeface="+mj-lt"/>
              <a:buAutoNum type="alphaLcParenR"/>
            </a:pPr>
            <a:r>
              <a:rPr lang="en-US" sz="2900" spc="-150" dirty="0" smtClean="0">
                <a:solidFill>
                  <a:schemeClr val="accent5">
                    <a:lumMod val="20000"/>
                    <a:lumOff val="80000"/>
                  </a:schemeClr>
                </a:solidFill>
                <a:latin typeface="Consolas" panose="020B0609020204030204" pitchFamily="49" charset="0"/>
                <a:cs typeface="Consolas" panose="020B0609020204030204" pitchFamily="49" charset="0"/>
              </a:rPr>
              <a:t>3DES</a:t>
            </a:r>
          </a:p>
          <a:p>
            <a:pPr marL="871538" lvl="1" indent="-514350">
              <a:buFont typeface="+mj-lt"/>
              <a:buAutoNum type="alphaLcParenR"/>
            </a:pPr>
            <a:r>
              <a:rPr lang="en-US" sz="2900" spc="-150" dirty="0" smtClean="0">
                <a:solidFill>
                  <a:schemeClr val="accent5">
                    <a:lumMod val="20000"/>
                    <a:lumOff val="80000"/>
                  </a:schemeClr>
                </a:solidFill>
                <a:latin typeface="Consolas" panose="020B0609020204030204" pitchFamily="49" charset="0"/>
                <a:cs typeface="Consolas" panose="020B0609020204030204" pitchFamily="49" charset="0"/>
              </a:rPr>
              <a:t>DSA</a:t>
            </a:r>
            <a:endParaRPr lang="bg-BG" sz="2900" spc="-150" dirty="0" smtClean="0">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533400" y="4038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58013">
            <a:off x="4417556" y="4156703"/>
            <a:ext cx="3276600" cy="2174121"/>
          </a:xfrm>
          <a:prstGeom prst="rect">
            <a:avLst/>
          </a:prstGeom>
          <a:effectLst>
            <a:softEdge rad="31750"/>
          </a:effectLst>
        </p:spPr>
      </p:pic>
    </p:spTree>
    <p:extLst>
      <p:ext uri="{BB962C8B-B14F-4D97-AF65-F5344CB8AC3E}">
        <p14:creationId xmlns:p14="http://schemas.microsoft.com/office/powerpoint/2010/main" val="14472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Answer</a:t>
            </a:r>
            <a:endParaRPr lang="en-US" sz="3600" dirty="0"/>
          </a:p>
        </p:txBody>
      </p:sp>
      <p:sp>
        <p:nvSpPr>
          <p:cNvPr id="3" name="Content Placeholder 2"/>
          <p:cNvSpPr>
            <a:spLocks noGrp="1"/>
          </p:cNvSpPr>
          <p:nvPr>
            <p:ph idx="1"/>
          </p:nvPr>
        </p:nvSpPr>
        <p:spPr>
          <a:xfrm>
            <a:off x="228600" y="914400"/>
            <a:ext cx="8686800" cy="5791200"/>
          </a:xfrm>
        </p:spPr>
        <p:txBody>
          <a:bodyPr/>
          <a:lstStyle/>
          <a:p>
            <a:r>
              <a:rPr lang="bg-BG" sz="2800" u="sng" dirty="0" smtClean="0">
                <a:hlinkClick r:id="rId2"/>
              </a:rPr>
              <a:t>http://en.wikipedia.org/wiki/Symmetric-key_algorithm</a:t>
            </a:r>
            <a:endParaRPr lang="bg-BG" sz="2800" dirty="0" smtClean="0"/>
          </a:p>
          <a:p>
            <a:r>
              <a:rPr lang="bg-BG" sz="2800" u="sng" dirty="0" smtClean="0">
                <a:hlinkClick r:id="rId3"/>
              </a:rPr>
              <a:t>http://en.wikipedia.org/wiki/Public-key_cryptography</a:t>
            </a:r>
            <a:r>
              <a:rPr lang="en-US" sz="2800" dirty="0" smtClean="0"/>
              <a:t>	</a:t>
            </a:r>
            <a:endParaRPr lang="bg-BG" sz="2800" dirty="0" smtClean="0"/>
          </a:p>
          <a:p>
            <a:r>
              <a:rPr lang="en-US"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42201733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r>
              <a:rPr lang="en-US" dirty="0" smtClean="0"/>
              <a:t>Presentation systems</a:t>
            </a:r>
            <a:endParaRPr lang="en-US" dirty="0"/>
          </a:p>
        </p:txBody>
      </p:sp>
      <p:sp>
        <p:nvSpPr>
          <p:cNvPr id="8" name="Subtitle 2"/>
          <p:cNvSpPr>
            <a:spLocks noGrp="1"/>
          </p:cNvSpPr>
          <p:nvPr>
            <p:ph type="subTitle" idx="1"/>
          </p:nvPr>
        </p:nvSpPr>
        <p:spPr>
          <a:xfrm>
            <a:off x="609600" y="4988720"/>
            <a:ext cx="7924800" cy="1412080"/>
          </a:xfrm>
        </p:spPr>
        <p:txBody>
          <a:bodyPr/>
          <a:lstStyle/>
          <a:p>
            <a:r>
              <a:rPr smtClean="0"/>
              <a:t>Presentation software, preparation of presentations, slides, effects, notes, colors, images, sound, video</a:t>
            </a:r>
            <a:endParaRPr lang="en-US" dirty="0"/>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936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a:xfrm>
            <a:off x="228600" y="1447800"/>
            <a:ext cx="8686800" cy="5257800"/>
          </a:xfrm>
        </p:spPr>
        <p:txBody>
          <a:bodyPr/>
          <a:lstStyle/>
          <a:p>
            <a:pPr lvl="0"/>
            <a:r>
              <a:rPr lang="en-US" sz="2000" dirty="0" smtClean="0"/>
              <a:t>The </a:t>
            </a:r>
            <a:r>
              <a:rPr lang="en-US" sz="2000" dirty="0" err="1" smtClean="0"/>
              <a:t>recommendedsize</a:t>
            </a:r>
            <a:r>
              <a:rPr lang="en-US" sz="2000" dirty="0" smtClean="0"/>
              <a:t> </a:t>
            </a:r>
            <a:r>
              <a:rPr lang="en-US" sz="2000" dirty="0" err="1" smtClean="0"/>
              <a:t>ofthe</a:t>
            </a:r>
            <a:r>
              <a:rPr lang="en-US" sz="2000" dirty="0" smtClean="0"/>
              <a:t> </a:t>
            </a:r>
            <a:r>
              <a:rPr lang="en-US" sz="2000" dirty="0" err="1" smtClean="0"/>
              <a:t>fontin</a:t>
            </a:r>
            <a:r>
              <a:rPr lang="en-US" sz="2000" dirty="0" smtClean="0"/>
              <a:t> a </a:t>
            </a:r>
            <a:r>
              <a:rPr lang="en-US" sz="2000" dirty="0" err="1" smtClean="0"/>
              <a:t>presentationshall</a:t>
            </a:r>
            <a:r>
              <a:rPr lang="en-US" sz="2000" dirty="0" smtClean="0"/>
              <a:t> be </a:t>
            </a:r>
            <a:r>
              <a:rPr lang="en-US" sz="2000" dirty="0" err="1" smtClean="0"/>
              <a:t>notless</a:t>
            </a:r>
            <a:r>
              <a:rPr lang="en-US" sz="2000" dirty="0" smtClean="0"/>
              <a:t> than:</a:t>
            </a:r>
          </a:p>
          <a:p>
            <a:pPr marL="871538" lvl="1" indent="-514350">
              <a:buFont typeface="+mj-lt"/>
              <a:buAutoNum type="alphaLcParenR"/>
            </a:pPr>
            <a:r>
              <a:rPr lang="en-US" sz="2800" dirty="0" smtClean="0">
                <a:effectLst/>
              </a:rPr>
              <a:t>20pt</a:t>
            </a:r>
          </a:p>
          <a:p>
            <a:pPr marL="871538" lvl="1" indent="-514350">
              <a:buFont typeface="+mj-lt"/>
              <a:buAutoNum type="alphaLcParenR"/>
            </a:pPr>
            <a:r>
              <a:rPr lang="en-US" sz="2800" dirty="0" smtClean="0">
                <a:effectLst/>
              </a:rPr>
              <a:t>22pt</a:t>
            </a:r>
          </a:p>
          <a:p>
            <a:pPr marL="871538" lvl="1" indent="-514350">
              <a:buFont typeface="+mj-lt"/>
              <a:buAutoNum type="alphaLcParenR"/>
            </a:pPr>
            <a:r>
              <a:rPr lang="en-US" sz="2800" dirty="0" smtClean="0">
                <a:effectLst/>
              </a:rPr>
              <a:t>24pt</a:t>
            </a:r>
          </a:p>
          <a:p>
            <a:pPr marL="871538" lvl="1" indent="-514350">
              <a:buFont typeface="+mj-lt"/>
              <a:buAutoNum type="alphaLcParenR"/>
            </a:pPr>
            <a:r>
              <a:rPr lang="en-US" sz="2800" dirty="0" smtClean="0">
                <a:effectLst/>
              </a:rPr>
              <a:t>26pt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533400" y="3200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bg-BG" dirty="0" smtClean="0"/>
              <a:t>The boot order is the order of devices listed in BIOS that the computer will look for operating system information on.</a:t>
            </a:r>
          </a:p>
          <a:p>
            <a:r>
              <a:rPr lang="bg-BG" u="sng" dirty="0" smtClean="0">
                <a:hlinkClick r:id="rId2"/>
              </a:rPr>
              <a:t>http://www.webopedia.com/DidYouKnow/Hardware_Software/2004/BootProcess.asp</a:t>
            </a:r>
            <a:endParaRPr lang="bg-BG" dirty="0" smtClean="0"/>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4244085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7086600" cy="838200"/>
          </a:xfrm>
        </p:spPr>
        <p:txBody>
          <a:bodyPr/>
          <a:lstStyle/>
          <a:p>
            <a:r>
              <a:rPr sz="3600" smtClean="0"/>
              <a:t>Answer</a:t>
            </a:r>
            <a:endParaRPr lang="en-US" sz="3600" dirty="0"/>
          </a:p>
        </p:txBody>
      </p:sp>
      <p:sp>
        <p:nvSpPr>
          <p:cNvPr id="3" name="Content Placeholder 2"/>
          <p:cNvSpPr>
            <a:spLocks noGrp="1"/>
          </p:cNvSpPr>
          <p:nvPr>
            <p:ph idx="1"/>
          </p:nvPr>
        </p:nvSpPr>
        <p:spPr>
          <a:xfrm>
            <a:off x="152400" y="1143000"/>
            <a:ext cx="8686800" cy="5334000"/>
          </a:xfrm>
        </p:spPr>
        <p:txBody>
          <a:bodyPr/>
          <a:lstStyle/>
          <a:p>
            <a:pPr lvl="1"/>
            <a:r>
              <a:rPr lang="en-US" sz="2200" dirty="0" smtClean="0"/>
              <a:t>The larger, the better.  Remember, your slides must be readable from the back of the room. Content text should be </a:t>
            </a:r>
            <a:r>
              <a:rPr lang="en-US" sz="2200" u="sng" dirty="0" smtClean="0"/>
              <a:t>no smaller</a:t>
            </a:r>
            <a:r>
              <a:rPr lang="en-US" sz="2200" dirty="0" smtClean="0"/>
              <a:t> than Verdana 24 point.</a:t>
            </a:r>
            <a:endParaRPr lang="bg-BG" sz="2200" dirty="0" smtClean="0"/>
          </a:p>
          <a:p>
            <a:pPr lvl="1"/>
            <a:r>
              <a:rPr lang="en-US" sz="2200" dirty="0" smtClean="0"/>
              <a:t>Use Sans Serif fonts such as Arial, Tahoma, and Veranda for clarity.</a:t>
            </a:r>
            <a:endParaRPr lang="bg-BG" sz="2200" dirty="0" smtClean="0"/>
          </a:p>
          <a:p>
            <a:pPr lvl="1"/>
            <a:r>
              <a:rPr lang="en-US" sz="2200" dirty="0" smtClean="0"/>
              <a:t>Do not use capitals except for occasional emphasis – they are harder to read than lower-case letters.</a:t>
            </a:r>
            <a:endParaRPr lang="bg-BG" sz="2200" dirty="0" smtClean="0"/>
          </a:p>
          <a:p>
            <a:pPr lvl="1"/>
            <a:r>
              <a:rPr lang="en-US" sz="2200" dirty="0" smtClean="0"/>
              <a:t>Do not mix fonts unless it is for a good reason, e.g., presenting quotes.</a:t>
            </a:r>
          </a:p>
          <a:p>
            <a:r>
              <a:rPr lang="en-US" sz="2200" u="sng" dirty="0" smtClean="0">
                <a:hlinkClick r:id="rId2"/>
              </a:rPr>
              <a:t>http://www.slideshare.net/PlusOrMinusZero/slide-presentation-guidelines</a:t>
            </a:r>
            <a:endParaRPr lang="bg-BG" sz="2200" dirty="0" smtClean="0"/>
          </a:p>
          <a:p>
            <a:r>
              <a:rPr lang="en-US" sz="2200" u="sng" dirty="0" smtClean="0">
                <a:hlinkClick r:id="rId3"/>
              </a:rPr>
              <a:t>http://www.ashg.org/2013meeting/pages/abstract_powerpoint.shtml</a:t>
            </a:r>
            <a:endParaRPr lang="bg-BG" sz="2200" dirty="0" smtClean="0"/>
          </a:p>
          <a:p>
            <a:pPr lvl="1"/>
            <a:endParaRPr lang="bg-BG" sz="32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13071874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r>
              <a:rPr lang="bg-BG" dirty="0" smtClean="0"/>
              <a:t>М</a:t>
            </a:r>
            <a:r>
              <a:rPr lang="en-US" dirty="0" err="1" smtClean="0"/>
              <a:t>ultimedia</a:t>
            </a:r>
            <a:endParaRPr lang="en-US" dirty="0"/>
          </a:p>
        </p:txBody>
      </p:sp>
      <p:sp>
        <p:nvSpPr>
          <p:cNvPr id="11" name="Subtitle 2"/>
          <p:cNvSpPr>
            <a:spLocks noGrp="1"/>
          </p:cNvSpPr>
          <p:nvPr>
            <p:ph type="subTitle" idx="1"/>
          </p:nvPr>
        </p:nvSpPr>
        <p:spPr>
          <a:xfrm>
            <a:off x="609600" y="1981199"/>
            <a:ext cx="7924800" cy="954880"/>
          </a:xfrm>
        </p:spPr>
        <p:txBody>
          <a:bodyPr/>
          <a:lstStyle/>
          <a:p>
            <a:r>
              <a:rPr lang="it-IT" dirty="0" smtClean="0"/>
              <a:t>Software creation / processing media: audio, video, file formats</a:t>
            </a:r>
            <a:endParaRPr lang="en-US" dirty="0"/>
          </a:p>
        </p:txBody>
      </p:sp>
      <p:pic>
        <p:nvPicPr>
          <p:cNvPr id="12" name="Picture 2" descr="http://press.liacs.nl/medialab/bin/query.cgi?doc=146:frontpage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4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p:txBody>
          <a:bodyPr/>
          <a:lstStyle/>
          <a:p>
            <a:r>
              <a:rPr lang="en-US" dirty="0" smtClean="0"/>
              <a:t>The </a:t>
            </a:r>
            <a:r>
              <a:rPr lang="bg-BG" dirty="0" smtClean="0"/>
              <a:t>.mkv</a:t>
            </a:r>
            <a:r>
              <a:rPr lang="en-US" dirty="0" smtClean="0"/>
              <a:t> file format</a:t>
            </a:r>
            <a:r>
              <a:rPr lang="bg-BG" dirty="0" smtClean="0"/>
              <a:t> is</a:t>
            </a:r>
            <a:r>
              <a:rPr lang="en-US" dirty="0" smtClean="0"/>
              <a:t>:</a:t>
            </a:r>
          </a:p>
          <a:p>
            <a:pPr marL="871538" lvl="1" indent="-514350">
              <a:buFont typeface="+mj-lt"/>
              <a:buAutoNum type="alphaLcParenR"/>
            </a:pPr>
            <a:r>
              <a:rPr lang="en-US" dirty="0" smtClean="0"/>
              <a:t>a </a:t>
            </a:r>
            <a:r>
              <a:rPr lang="bg-BG" dirty="0" smtClean="0"/>
              <a:t>video file consist</a:t>
            </a:r>
            <a:r>
              <a:rPr lang="en-US" dirty="0" err="1" smtClean="0"/>
              <a:t>ing</a:t>
            </a:r>
            <a:r>
              <a:rPr lang="en-US" dirty="0" smtClean="0"/>
              <a:t> of</a:t>
            </a:r>
            <a:r>
              <a:rPr lang="bg-BG" dirty="0" smtClean="0"/>
              <a:t> audio and subtitles </a:t>
            </a:r>
            <a:endParaRPr lang="en-US" dirty="0" smtClean="0"/>
          </a:p>
          <a:p>
            <a:pPr marL="871538" lvl="1" indent="-514350">
              <a:buFont typeface="+mj-lt"/>
              <a:buAutoNum type="alphaLcParenR"/>
            </a:pPr>
            <a:r>
              <a:rPr lang="en-US" dirty="0" smtClean="0"/>
              <a:t>a file consisting entirely of subtitles</a:t>
            </a:r>
          </a:p>
          <a:p>
            <a:pPr marL="871538" lvl="1" indent="-514350">
              <a:buFont typeface="+mj-lt"/>
              <a:buAutoNum type="alphaLcParenR"/>
            </a:pPr>
            <a:r>
              <a:rPr lang="en-US" dirty="0" smtClean="0"/>
              <a:t>a file consisting entirely of audio</a:t>
            </a:r>
          </a:p>
          <a:p>
            <a:pPr marL="871538" lvl="1" indent="-514350">
              <a:buFont typeface="+mj-lt"/>
              <a:buAutoNum type="alphaLcParenR"/>
            </a:pPr>
            <a:r>
              <a:rPr lang="en-US" dirty="0" smtClean="0"/>
              <a:t>a </a:t>
            </a:r>
            <a:r>
              <a:rPr lang="bg-BG" dirty="0" smtClean="0"/>
              <a:t>file which consists</a:t>
            </a:r>
            <a:r>
              <a:rPr lang="en-US" dirty="0" smtClean="0"/>
              <a:t> of a</a:t>
            </a:r>
            <a:r>
              <a:rPr lang="bg-BG" dirty="0" smtClean="0"/>
              <a:t> 3D format</a:t>
            </a:r>
            <a:endParaRPr lang="en-US"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5334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5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Answer</a:t>
            </a:r>
            <a:endParaRPr lang="en-US" sz="3600" dirty="0"/>
          </a:p>
        </p:txBody>
      </p:sp>
      <p:sp>
        <p:nvSpPr>
          <p:cNvPr id="3" name="Content Placeholder 2"/>
          <p:cNvSpPr>
            <a:spLocks noGrp="1"/>
          </p:cNvSpPr>
          <p:nvPr>
            <p:ph idx="1"/>
          </p:nvPr>
        </p:nvSpPr>
        <p:spPr/>
        <p:txBody>
          <a:bodyPr/>
          <a:lstStyle/>
          <a:p>
            <a:r>
              <a:rPr lang="en-US" sz="2800" dirty="0" smtClean="0"/>
              <a:t>MKV</a:t>
            </a:r>
            <a:r>
              <a:rPr lang="bg-BG" sz="2800" dirty="0" smtClean="0"/>
              <a:t>- Matroska video is a free multiplatform containering format. This file format can consist </a:t>
            </a:r>
            <a:r>
              <a:rPr lang="en-US" sz="2800" dirty="0" smtClean="0"/>
              <a:t>of an </a:t>
            </a:r>
            <a:r>
              <a:rPr lang="bg-BG" sz="2800" dirty="0" smtClean="0"/>
              <a:t>unlimited quantity</a:t>
            </a:r>
            <a:r>
              <a:rPr lang="en-US" sz="2800" dirty="0" smtClean="0"/>
              <a:t> of</a:t>
            </a:r>
            <a:r>
              <a:rPr lang="bg-BG" sz="2800" dirty="0" smtClean="0"/>
              <a:t> video and audio tracks with </a:t>
            </a:r>
            <a:r>
              <a:rPr lang="en-US" sz="2800" dirty="0" smtClean="0"/>
              <a:t>a big</a:t>
            </a:r>
            <a:r>
              <a:rPr lang="bg-BG" sz="2800" dirty="0" smtClean="0"/>
              <a:t> variety of used video and audio codes, subtitles and pictures</a:t>
            </a:r>
            <a:r>
              <a:rPr lang="en-US" sz="2800" dirty="0" smtClean="0"/>
              <a:t>, all of which in</a:t>
            </a:r>
            <a:r>
              <a:rPr lang="bg-BG" sz="2800" dirty="0" smtClean="0"/>
              <a:t> same file. It is similar</a:t>
            </a:r>
            <a:r>
              <a:rPr lang="en-US" sz="2800" dirty="0" smtClean="0"/>
              <a:t> to the</a:t>
            </a:r>
            <a:r>
              <a:rPr lang="bg-BG" sz="2800" dirty="0" smtClean="0"/>
              <a:t> format</a:t>
            </a:r>
            <a:r>
              <a:rPr lang="en-US" sz="2800" dirty="0" smtClean="0"/>
              <a:t>s</a:t>
            </a:r>
            <a:r>
              <a:rPr lang="bg-BG" sz="2800" dirty="0" smtClean="0"/>
              <a:t> AVI, MP4 and ASF. The difference between </a:t>
            </a:r>
            <a:r>
              <a:rPr lang="en-US" sz="2800" dirty="0" smtClean="0"/>
              <a:t>those</a:t>
            </a:r>
            <a:r>
              <a:rPr lang="bg-BG" sz="2800" dirty="0" smtClean="0"/>
              <a:t> and MKV is that MK</a:t>
            </a:r>
            <a:r>
              <a:rPr lang="en-US" sz="2800" dirty="0" smtClean="0"/>
              <a:t>V</a:t>
            </a:r>
            <a:r>
              <a:rPr lang="bg-BG" sz="2800" dirty="0" smtClean="0"/>
              <a:t> has open sour</a:t>
            </a:r>
            <a:r>
              <a:rPr lang="en-US" sz="2800" dirty="0" smtClean="0"/>
              <a:t>c</a:t>
            </a:r>
            <a:r>
              <a:rPr lang="bg-BG" sz="2800" dirty="0" smtClean="0"/>
              <a:t>e code. MKV – </a:t>
            </a:r>
            <a:r>
              <a:rPr lang="en-US" sz="2800" dirty="0" smtClean="0"/>
              <a:t>a </a:t>
            </a:r>
            <a:r>
              <a:rPr lang="bg-BG" sz="2800" dirty="0" smtClean="0"/>
              <a:t>video file with audio and subtitles; MKA – entire</a:t>
            </a:r>
            <a:r>
              <a:rPr lang="en-US" sz="2800" dirty="0" err="1" smtClean="0"/>
              <a:t>ly</a:t>
            </a:r>
            <a:r>
              <a:rPr lang="en-US" sz="2800" dirty="0" smtClean="0"/>
              <a:t> an</a:t>
            </a:r>
            <a:r>
              <a:rPr lang="bg-BG" sz="2800" dirty="0" smtClean="0"/>
              <a:t> audio file; MKS – entire</a:t>
            </a:r>
            <a:r>
              <a:rPr lang="en-US" sz="2800" dirty="0" err="1" smtClean="0"/>
              <a:t>ly</a:t>
            </a:r>
            <a:r>
              <a:rPr lang="en-US" sz="2800" dirty="0" smtClean="0"/>
              <a:t> a</a:t>
            </a:r>
            <a:r>
              <a:rPr lang="bg-BG" sz="2800" dirty="0" smtClean="0"/>
              <a:t> subtitles file; MK3D - for video </a:t>
            </a:r>
            <a:r>
              <a:rPr lang="en-US" sz="2800" dirty="0" smtClean="0"/>
              <a:t>file containing</a:t>
            </a:r>
            <a:r>
              <a:rPr lang="bg-BG" sz="2800" dirty="0" smtClean="0"/>
              <a:t> 3D</a:t>
            </a:r>
          </a:p>
          <a:p>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2119251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r>
              <a:rPr lang="en-US" dirty="0" smtClean="0"/>
              <a:t>Computer networks</a:t>
            </a:r>
            <a:endParaRPr lang="en-US" dirty="0"/>
          </a:p>
        </p:txBody>
      </p:sp>
      <p:sp>
        <p:nvSpPr>
          <p:cNvPr id="14" name="Subtitle 2"/>
          <p:cNvSpPr>
            <a:spLocks noGrp="1"/>
          </p:cNvSpPr>
          <p:nvPr>
            <p:ph type="subTitle" idx="1"/>
          </p:nvPr>
        </p:nvSpPr>
        <p:spPr>
          <a:xfrm>
            <a:off x="762000" y="5300754"/>
            <a:ext cx="7620000" cy="1031078"/>
          </a:xfrm>
        </p:spPr>
        <p:txBody>
          <a:bodyPr/>
          <a:lstStyle/>
          <a:p>
            <a:r>
              <a:rPr smtClean="0"/>
              <a:t>OSI model, network models, protocols, standards, hardware</a:t>
            </a:r>
            <a:endParaRPr lang="en-US" dirty="0"/>
          </a:p>
        </p:txBody>
      </p:sp>
      <p:pic>
        <p:nvPicPr>
          <p:cNvPr id="15" name="Picture 2" descr="http://supportpc.eu/wp-content/uploads/2010/08/network-security-ne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34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a:xfrm>
            <a:off x="152400" y="914400"/>
            <a:ext cx="8915400" cy="5791200"/>
          </a:xfrm>
        </p:spPr>
        <p:txBody>
          <a:bodyPr/>
          <a:lstStyle/>
          <a:p>
            <a:r>
              <a:rPr lang="en-US" dirty="0" smtClean="0"/>
              <a:t>Which is NOT a computer network?</a:t>
            </a:r>
            <a:endParaRPr lang="en-US" dirty="0" smtClean="0">
              <a:effectLst/>
            </a:endParaRPr>
          </a:p>
          <a:p>
            <a:pPr marL="871538" lvl="1" indent="-514350">
              <a:buFont typeface="+mj-lt"/>
              <a:buAutoNum type="alphaLcParenR"/>
            </a:pPr>
            <a:r>
              <a:rPr lang="en-US" dirty="0" smtClean="0"/>
              <a:t>LAN</a:t>
            </a:r>
            <a:endParaRPr lang="bg-BG" dirty="0" smtClean="0"/>
          </a:p>
          <a:p>
            <a:pPr marL="871538" lvl="1" indent="-514350">
              <a:buFont typeface="+mj-lt"/>
              <a:buAutoNum type="alphaLcParenR"/>
            </a:pPr>
            <a:r>
              <a:rPr lang="en-US" dirty="0" smtClean="0"/>
              <a:t>WAN</a:t>
            </a:r>
            <a:endParaRPr lang="bg-BG" dirty="0" smtClean="0"/>
          </a:p>
          <a:p>
            <a:pPr marL="871538" lvl="1" indent="-514350">
              <a:buFont typeface="+mj-lt"/>
              <a:buAutoNum type="alphaLcParenR"/>
            </a:pPr>
            <a:r>
              <a:rPr lang="en-US" dirty="0" smtClean="0"/>
              <a:t>MAN</a:t>
            </a:r>
            <a:endParaRPr lang="bg-BG" dirty="0" smtClean="0"/>
          </a:p>
          <a:p>
            <a:pPr marL="871538" lvl="1" indent="-514350">
              <a:buFont typeface="+mj-lt"/>
              <a:buAutoNum type="alphaLcParenR"/>
            </a:pPr>
            <a:r>
              <a:rPr lang="en-US" dirty="0" smtClean="0"/>
              <a:t>SSL</a:t>
            </a:r>
            <a:endParaRPr lang="bg-BG" dirty="0" smtClean="0"/>
          </a:p>
          <a:p>
            <a:pPr marL="871538" lvl="1" indent="-514350">
              <a:buFont typeface="+mj-lt"/>
              <a:buAutoNum type="alphaLcParenR"/>
            </a:pPr>
            <a:endParaRPr lang="en-US"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381000" y="3505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888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Answer</a:t>
            </a:r>
            <a:endParaRPr lang="en-US" sz="3600" dirty="0"/>
          </a:p>
        </p:txBody>
      </p:sp>
      <p:sp>
        <p:nvSpPr>
          <p:cNvPr id="3" name="Content Placeholder 2"/>
          <p:cNvSpPr>
            <a:spLocks noGrp="1"/>
          </p:cNvSpPr>
          <p:nvPr>
            <p:ph idx="1"/>
          </p:nvPr>
        </p:nvSpPr>
        <p:spPr>
          <a:xfrm>
            <a:off x="228600" y="762000"/>
            <a:ext cx="8763000" cy="5791200"/>
          </a:xfrm>
        </p:spPr>
        <p:txBody>
          <a:bodyPr/>
          <a:lstStyle/>
          <a:p>
            <a:r>
              <a:rPr lang="en-US" sz="2400" dirty="0" smtClean="0"/>
              <a:t>SSL (</a:t>
            </a:r>
            <a:r>
              <a:rPr lang="bg-BG" sz="2400" dirty="0" smtClean="0"/>
              <a:t>Secure Sockets Layer</a:t>
            </a:r>
            <a:r>
              <a:rPr lang="en-US" sz="2400" dirty="0" smtClean="0"/>
              <a:t>) is cryptographic protocol</a:t>
            </a:r>
            <a:r>
              <a:rPr lang="bg-BG" sz="2400" dirty="0" smtClean="0"/>
              <a:t> which </a:t>
            </a:r>
            <a:r>
              <a:rPr lang="en-US" sz="2400" dirty="0" smtClean="0"/>
              <a:t>is</a:t>
            </a:r>
            <a:r>
              <a:rPr lang="bg-BG" sz="2400" dirty="0" smtClean="0"/>
              <a:t> designed to provide communication </a:t>
            </a:r>
            <a:r>
              <a:rPr lang="en-US" sz="2400" dirty="0" smtClean="0"/>
              <a:t>security</a:t>
            </a:r>
            <a:r>
              <a:rPr lang="bg-BG" sz="2400" dirty="0" smtClean="0"/>
              <a:t> over the </a:t>
            </a:r>
            <a:r>
              <a:rPr lang="en-US" sz="2400" dirty="0" smtClean="0"/>
              <a:t>Internet.</a:t>
            </a:r>
            <a:endParaRPr lang="bg-BG" sz="2400" dirty="0" smtClean="0"/>
          </a:p>
          <a:p>
            <a:r>
              <a:rPr lang="en-US" sz="2400" dirty="0" smtClean="0"/>
              <a:t>All others LAN (Local Area Network), WAN (Wide Area Network), MAN (Metropolitan Area Network) are different types of computer networks. We can apply to them also WLAN (Wireless Local Area Network), PAN (Personal Area Network), SAN (Storage Area Network).</a:t>
            </a:r>
            <a:endParaRPr lang="bg-BG" sz="2400" dirty="0" smtClean="0"/>
          </a:p>
          <a:p>
            <a:r>
              <a:rPr lang="bg-BG" sz="2400" u="sng" dirty="0" smtClean="0">
                <a:hlinkClick r:id="rId2"/>
              </a:rPr>
              <a:t>http://en.wikipedia.org/wiki/Computer_network</a:t>
            </a:r>
            <a:endParaRPr lang="bg-BG" sz="2400" dirty="0" smtClean="0"/>
          </a:p>
          <a:p>
            <a:r>
              <a:rPr lang="bg-BG" sz="2400" u="sng" dirty="0" smtClean="0">
                <a:hlinkClick r:id="rId3"/>
              </a:rPr>
              <a:t>http://en.wikipedia.org/wiki/Secure_Sockets_Layer</a:t>
            </a:r>
            <a:endParaRPr lang="bg-BG" sz="2400" dirty="0" smtClean="0"/>
          </a:p>
          <a:p>
            <a:pPr>
              <a:spcBef>
                <a:spcPts val="0"/>
              </a:spcBef>
            </a:pPr>
            <a:endParaRPr lang="en-US" dirty="0" smtClean="0"/>
          </a:p>
          <a:p>
            <a:pPr>
              <a:spcBef>
                <a:spcPts val="0"/>
              </a:spcBef>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925071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609600" y="4603045"/>
            <a:ext cx="7924800" cy="685800"/>
          </a:xfrm>
        </p:spPr>
        <p:txBody>
          <a:bodyPr/>
          <a:lstStyle/>
          <a:p>
            <a:r>
              <a:rPr lang="en-US" dirty="0" smtClean="0"/>
              <a:t>Structure of the Internet</a:t>
            </a:r>
            <a:endParaRPr lang="en-US" dirty="0"/>
          </a:p>
        </p:txBody>
      </p:sp>
      <p:sp>
        <p:nvSpPr>
          <p:cNvPr id="9" name="Subtitle 2"/>
          <p:cNvSpPr>
            <a:spLocks noGrp="1"/>
          </p:cNvSpPr>
          <p:nvPr>
            <p:ph type="subTitle" idx="1"/>
          </p:nvPr>
        </p:nvSpPr>
        <p:spPr>
          <a:xfrm>
            <a:off x="609600" y="5410200"/>
            <a:ext cx="7924800" cy="1026320"/>
          </a:xfrm>
        </p:spPr>
        <p:txBody>
          <a:bodyPr/>
          <a:lstStyle/>
          <a:p>
            <a:r>
              <a:rPr smtClean="0"/>
              <a:t>Internet protocols, services, WWW, HTTP, FTP, SMTP, POP3, IMAP, WebDAV, IP, DNS, ...</a:t>
            </a:r>
            <a:endParaRPr lang="ru-RU" dirty="0"/>
          </a:p>
        </p:txBody>
      </p:sp>
      <p:pic>
        <p:nvPicPr>
          <p:cNvPr id="10" name="Picture 2" descr="http://www.moderno.info/wp-content/uploads/2009/04/internet-network.jpg"/>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1" name="Picture 8" descr="http://blogs.ec.europa.eu/neelie-kroes/files/internet-of-things1.jpg"/>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2" name="Picture 4" descr="http://t2.gstatic.com/images?q=tbn:uhIC_U9BjeZ7SM:http://www.theredwoodmotel.com/images/internet.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clarkeinternetmarketing.com/internet-marke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50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p:txBody>
          <a:bodyPr/>
          <a:lstStyle/>
          <a:p>
            <a:r>
              <a:rPr lang="en-US" dirty="0" smtClean="0"/>
              <a:t>Which is the most used service on the Internet?</a:t>
            </a:r>
            <a:endParaRPr lang="bg-BG" dirty="0" smtClean="0"/>
          </a:p>
          <a:p>
            <a:pPr marL="871538" lvl="1" indent="-514350">
              <a:buFont typeface="+mj-lt"/>
              <a:buAutoNum type="alphaLcParenR"/>
            </a:pPr>
            <a:r>
              <a:rPr lang="en-US" dirty="0" smtClean="0"/>
              <a:t>E-mail</a:t>
            </a:r>
            <a:endParaRPr lang="bg-BG" dirty="0" smtClean="0"/>
          </a:p>
          <a:p>
            <a:pPr marL="871538" lvl="1" indent="-514350">
              <a:buFont typeface="+mj-lt"/>
              <a:buAutoNum type="alphaLcParenR"/>
            </a:pPr>
            <a:r>
              <a:rPr lang="en-US" dirty="0" smtClean="0"/>
              <a:t>File transfer</a:t>
            </a:r>
            <a:endParaRPr lang="bg-BG" dirty="0" smtClean="0"/>
          </a:p>
          <a:p>
            <a:pPr marL="871538" lvl="1" indent="-514350">
              <a:buFont typeface="+mj-lt"/>
              <a:buAutoNum type="alphaLcParenR"/>
            </a:pPr>
            <a:r>
              <a:rPr lang="en-US" dirty="0" smtClean="0"/>
              <a:t>WWW</a:t>
            </a:r>
            <a:endParaRPr lang="bg-BG" dirty="0" smtClean="0"/>
          </a:p>
          <a:p>
            <a:pPr marL="871538" lvl="1" indent="-514350">
              <a:buFont typeface="+mj-lt"/>
              <a:buAutoNum type="alphaLcParenR"/>
            </a:pPr>
            <a:r>
              <a:rPr lang="en-US" dirty="0" smtClean="0"/>
              <a:t>Online chat</a:t>
            </a:r>
            <a:endParaRPr lang="bg-BG"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457200" y="3352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47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Answer</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Content Placeholder 4"/>
          <p:cNvSpPr>
            <a:spLocks noGrp="1"/>
          </p:cNvSpPr>
          <p:nvPr>
            <p:ph idx="1"/>
          </p:nvPr>
        </p:nvSpPr>
        <p:spPr>
          <a:xfrm>
            <a:off x="228600" y="685800"/>
            <a:ext cx="8686800" cy="5791200"/>
          </a:xfrm>
        </p:spPr>
        <p:txBody>
          <a:bodyPr/>
          <a:lstStyle/>
          <a:p>
            <a:r>
              <a:rPr lang="en-US" sz="2400" dirty="0" smtClean="0"/>
              <a:t>T</a:t>
            </a:r>
            <a:r>
              <a:rPr lang="bg-BG" sz="2400" dirty="0" smtClean="0"/>
              <a:t>he most used service on the Internet is the World Wide Web. The World Wide Web (abbreviated as WWW or W3</a:t>
            </a:r>
            <a:r>
              <a:rPr lang="en-US" sz="2400" dirty="0" smtClean="0"/>
              <a:t>,</a:t>
            </a:r>
            <a:r>
              <a:rPr lang="bg-BG" sz="2400" dirty="0" smtClean="0"/>
              <a:t> commonly known as the web) is a </a:t>
            </a:r>
            <a:r>
              <a:rPr lang="en-US" sz="2400" dirty="0" smtClean="0"/>
              <a:t>system</a:t>
            </a:r>
            <a:r>
              <a:rPr lang="bg-BG" sz="2400" dirty="0" smtClean="0"/>
              <a:t> of interlinked </a:t>
            </a:r>
            <a:r>
              <a:rPr lang="en-US" sz="2400" dirty="0" smtClean="0"/>
              <a:t>hypertext</a:t>
            </a:r>
            <a:r>
              <a:rPr lang="bg-BG" sz="2400" dirty="0" smtClean="0"/>
              <a:t> documents accessed via the </a:t>
            </a:r>
            <a:r>
              <a:rPr lang="en-US" sz="2400" dirty="0" smtClean="0"/>
              <a:t>Internet</a:t>
            </a:r>
            <a:r>
              <a:rPr lang="bg-BG" sz="2400" dirty="0" smtClean="0"/>
              <a:t>. With a </a:t>
            </a:r>
            <a:r>
              <a:rPr lang="en-US" sz="2400" dirty="0" smtClean="0"/>
              <a:t>web browser</a:t>
            </a:r>
            <a:r>
              <a:rPr lang="bg-BG" sz="2400" dirty="0" smtClean="0"/>
              <a:t>, one can view web </a:t>
            </a:r>
            <a:r>
              <a:rPr lang="en-US" sz="2400" dirty="0" smtClean="0"/>
              <a:t>pages</a:t>
            </a:r>
            <a:r>
              <a:rPr lang="bg-BG" sz="2400" dirty="0" smtClean="0"/>
              <a:t> that may contain text, images, videos, and other</a:t>
            </a:r>
            <a:r>
              <a:rPr lang="en-US" sz="2400" dirty="0" smtClean="0"/>
              <a:t> multimedia </a:t>
            </a:r>
            <a:r>
              <a:rPr lang="bg-BG" sz="2400" dirty="0" smtClean="0"/>
              <a:t>and </a:t>
            </a:r>
            <a:r>
              <a:rPr lang="en-US" sz="2400" dirty="0" smtClean="0"/>
              <a:t>navigate</a:t>
            </a:r>
            <a:r>
              <a:rPr lang="bg-BG" sz="2400" dirty="0" smtClean="0"/>
              <a:t> between them via</a:t>
            </a:r>
            <a:r>
              <a:rPr lang="en-US" sz="2400" dirty="0" smtClean="0"/>
              <a:t> hyperlinks. </a:t>
            </a:r>
            <a:endParaRPr lang="bg-BG" sz="2400" dirty="0" smtClean="0"/>
          </a:p>
          <a:p>
            <a:r>
              <a:rPr lang="bg-BG" sz="2400" u="sng" dirty="0" smtClean="0">
                <a:hlinkClick r:id="rId2"/>
              </a:rPr>
              <a:t>http://en.wikipedia.org/wiki/WWW</a:t>
            </a:r>
            <a:endParaRPr lang="bg-BG" sz="2400" dirty="0" smtClean="0"/>
          </a:p>
          <a:p>
            <a:r>
              <a:rPr lang="bg-BG" sz="2400" u="sng" dirty="0" smtClean="0">
                <a:hlinkClick r:id="rId3"/>
              </a:rPr>
              <a:t>http://simple.wikipedia.org/wiki/Internet</a:t>
            </a:r>
            <a:endParaRPr lang="bg-BG" sz="2400" dirty="0"/>
          </a:p>
        </p:txBody>
      </p:sp>
    </p:spTree>
    <p:extLst>
      <p:ext uri="{BB962C8B-B14F-4D97-AF65-F5344CB8AC3E}">
        <p14:creationId xmlns:p14="http://schemas.microsoft.com/office/powerpoint/2010/main" val="3007595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r>
              <a:rPr lang="en-US" dirty="0" smtClean="0"/>
              <a:t>Computer systems and software</a:t>
            </a:r>
            <a:endParaRPr lang="en-US" dirty="0"/>
          </a:p>
        </p:txBody>
      </p:sp>
      <p:sp>
        <p:nvSpPr>
          <p:cNvPr id="10" name="Subtitle 2"/>
          <p:cNvSpPr>
            <a:spLocks noGrp="1"/>
          </p:cNvSpPr>
          <p:nvPr>
            <p:ph type="subTitle" idx="1"/>
          </p:nvPr>
        </p:nvSpPr>
        <p:spPr>
          <a:xfrm>
            <a:off x="609600" y="2550320"/>
            <a:ext cx="7924800" cy="569120"/>
          </a:xfrm>
        </p:spPr>
        <p:txBody>
          <a:bodyPr/>
          <a:lstStyle/>
          <a:p>
            <a:r>
              <a:rPr smtClean="0"/>
              <a:t>Installation</a:t>
            </a:r>
            <a:r>
              <a:rPr lang="bg-BG" dirty="0" smtClean="0"/>
              <a:t>, </a:t>
            </a:r>
            <a:r>
              <a:rPr smtClean="0"/>
              <a:t>using</a:t>
            </a:r>
            <a:r>
              <a:rPr lang="bg-BG" dirty="0" smtClean="0"/>
              <a:t>, </a:t>
            </a:r>
            <a:r>
              <a:rPr smtClean="0"/>
              <a:t>service</a:t>
            </a:r>
            <a:r>
              <a:rPr lang="bg-BG" dirty="0" smtClean="0"/>
              <a:t>, </a:t>
            </a:r>
            <a:r>
              <a:rPr lang="bg-BG" dirty="0"/>
              <a:t>…</a:t>
            </a:r>
            <a:endParaRPr lang="en-US" dirty="0"/>
          </a:p>
        </p:txBody>
      </p:sp>
      <p:pic>
        <p:nvPicPr>
          <p:cNvPr id="11"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9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r>
              <a:rPr lang="en-US" dirty="0" smtClean="0"/>
              <a:t>Electronic communication</a:t>
            </a:r>
            <a:endParaRPr lang="en-US" dirty="0"/>
          </a:p>
        </p:txBody>
      </p:sp>
      <p:sp>
        <p:nvSpPr>
          <p:cNvPr id="17" name="Subtitle 2"/>
          <p:cNvSpPr>
            <a:spLocks noGrp="1"/>
          </p:cNvSpPr>
          <p:nvPr>
            <p:ph type="subTitle" idx="1"/>
          </p:nvPr>
        </p:nvSpPr>
        <p:spPr>
          <a:xfrm>
            <a:off x="609600" y="1972038"/>
            <a:ext cx="7924800" cy="914400"/>
          </a:xfrm>
        </p:spPr>
        <p:txBody>
          <a:bodyPr/>
          <a:lstStyle/>
          <a:p>
            <a:r>
              <a:rPr smtClean="0"/>
              <a:t>E-mail, Skype, ICQ, IRC, MSN Messenger, Yahoo Messenger, social networks, forums, ...</a:t>
            </a:r>
            <a:endParaRPr lang="en-US" dirty="0"/>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5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a:t>
            </a:r>
            <a:r>
              <a:rPr lang="bg-BG" dirty="0" smtClean="0"/>
              <a:t>is an alternative to the POP3</a:t>
            </a:r>
            <a:r>
              <a:rPr lang="en-US" dirty="0" smtClean="0"/>
              <a:t>?</a:t>
            </a:r>
            <a:endParaRPr lang="bg-BG" dirty="0" smtClean="0"/>
          </a:p>
          <a:p>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7" name="Oval 6"/>
          <p:cNvSpPr/>
          <p:nvPr/>
        </p:nvSpPr>
        <p:spPr>
          <a:xfrm>
            <a:off x="304800" y="2209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p:cNvSpPr/>
          <p:nvPr/>
        </p:nvSpPr>
        <p:spPr>
          <a:xfrm>
            <a:off x="381000" y="1600200"/>
            <a:ext cx="2019784" cy="3144451"/>
          </a:xfrm>
          <a:prstGeom prst="rect">
            <a:avLst/>
          </a:prstGeom>
        </p:spPr>
        <p:txBody>
          <a:bodyPr wrap="none">
            <a:spAutoFit/>
          </a:bodyPr>
          <a:lstStyle/>
          <a:p>
            <a:pPr marL="414338" lvl="0" indent="-514350">
              <a:lnSpc>
                <a:spcPts val="3800"/>
              </a:lnSpc>
              <a:spcBef>
                <a:spcPts val="600"/>
              </a:spcBef>
              <a:spcAft>
                <a:spcPts val="600"/>
              </a:spcAft>
              <a:buClr>
                <a:srgbClr val="8FD600"/>
              </a:buClr>
              <a:buFont typeface="+mj-lt"/>
              <a:buAutoNum type="alphaLcParenR"/>
            </a:pPr>
            <a:r>
              <a:rPr lang="en-US" sz="2800" dirty="0" smtClean="0"/>
              <a:t>MAPI</a:t>
            </a:r>
            <a:endParaRPr lang="bg-BG" sz="2800" dirty="0" smtClean="0"/>
          </a:p>
          <a:p>
            <a:pPr marL="414338" lvl="0" indent="-514350">
              <a:lnSpc>
                <a:spcPts val="3800"/>
              </a:lnSpc>
              <a:spcBef>
                <a:spcPts val="600"/>
              </a:spcBef>
              <a:spcAft>
                <a:spcPts val="600"/>
              </a:spcAft>
              <a:buClr>
                <a:srgbClr val="8FD600"/>
              </a:buClr>
              <a:buFont typeface="+mj-lt"/>
              <a:buAutoNum type="alphaLcParenR"/>
            </a:pPr>
            <a:r>
              <a:rPr lang="en-US" sz="2800" dirty="0" smtClean="0"/>
              <a:t>IMAP</a:t>
            </a:r>
            <a:endParaRPr lang="bg-BG" sz="2800" dirty="0" smtClean="0"/>
          </a:p>
          <a:p>
            <a:pPr marL="414338" lvl="0" indent="-514350">
              <a:lnSpc>
                <a:spcPts val="3800"/>
              </a:lnSpc>
              <a:spcBef>
                <a:spcPts val="600"/>
              </a:spcBef>
              <a:spcAft>
                <a:spcPts val="600"/>
              </a:spcAft>
              <a:buClr>
                <a:srgbClr val="8FD600"/>
              </a:buClr>
              <a:buFont typeface="+mj-lt"/>
              <a:buAutoNum type="alphaLcParenR"/>
            </a:pPr>
            <a:r>
              <a:rPr lang="en-US" sz="2800" dirty="0" smtClean="0"/>
              <a:t>Webmail</a:t>
            </a:r>
            <a:endParaRPr lang="bg-BG" sz="2800" dirty="0" smtClean="0"/>
          </a:p>
          <a:p>
            <a:pPr marL="414338" lvl="0" indent="-514350">
              <a:lnSpc>
                <a:spcPts val="3800"/>
              </a:lnSpc>
              <a:spcBef>
                <a:spcPts val="600"/>
              </a:spcBef>
              <a:spcAft>
                <a:spcPts val="600"/>
              </a:spcAft>
              <a:buClr>
                <a:srgbClr val="8FD600"/>
              </a:buClr>
              <a:buFont typeface="+mj-lt"/>
              <a:buAutoNum type="alphaLcParenR"/>
            </a:pPr>
            <a:r>
              <a:rPr lang="en-US" sz="2800" dirty="0" smtClean="0"/>
              <a:t>Gmail</a:t>
            </a:r>
            <a:endParaRPr lang="bg-BG" sz="2800" dirty="0" smtClean="0"/>
          </a:p>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377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7086600" cy="838200"/>
          </a:xfrm>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bg-BG" sz="2400" dirty="0" smtClean="0"/>
              <a:t>IMAP refers to Internet Message Access Protocol. It is an alternative to the POP3 email. With an IMAP account, a user's account has access to mail folders on the mail server and can use any compatible device to read messages, as long as such a device can access the server. It shows the headers of messages, the sender and the subject and the device needs to request to download specific messages. Usually mail is saved on a mail server, therefore it is safer and it is backed up on an email server.</a:t>
            </a:r>
          </a:p>
          <a:p>
            <a:r>
              <a:rPr lang="bg-BG" sz="2400" u="sng" dirty="0" smtClean="0">
                <a:hlinkClick r:id="rId2"/>
              </a:rPr>
              <a:t>http://en.wikipedia.org/wiki/E-mail#Types</a:t>
            </a:r>
            <a:endParaRPr lang="bg-BG" sz="2400" dirty="0" smtClean="0"/>
          </a:p>
          <a:p>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7255554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smtClean="0"/>
              <a:t>How does WWW? Protocol HTTP, GET, POST, URL, web browser, web page, web site ...</a:t>
            </a:r>
            <a:endParaRPr lang="en-US" dirty="0"/>
          </a:p>
        </p:txBody>
      </p:sp>
      <p:pic>
        <p:nvPicPr>
          <p:cNvPr id="26" name="Picture 2" descr="http://www.yourname.net.au/images/ist2_7677184-www.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350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p:txBody>
          <a:bodyPr/>
          <a:lstStyle/>
          <a:p>
            <a:r>
              <a:rPr lang="en-US" dirty="0" smtClean="0"/>
              <a:t>Which is the first web browser? </a:t>
            </a:r>
          </a:p>
          <a:p>
            <a:pPr marL="871538" lvl="1" indent="-514350">
              <a:buFont typeface="+mj-lt"/>
              <a:buAutoNum type="alphaLcParenR"/>
            </a:pPr>
            <a:r>
              <a:rPr lang="bg-BG" dirty="0" smtClean="0"/>
              <a:t>Netscape Navigator</a:t>
            </a:r>
            <a:endParaRPr lang="en-US" dirty="0" smtClean="0"/>
          </a:p>
          <a:p>
            <a:pPr marL="871538" lvl="1" indent="-514350">
              <a:buFont typeface="+mj-lt"/>
              <a:buAutoNum type="alphaLcParenR"/>
            </a:pPr>
            <a:r>
              <a:rPr lang="bg-BG" dirty="0" smtClean="0"/>
              <a:t>Internet Explorer</a:t>
            </a:r>
            <a:endParaRPr lang="en-US" dirty="0" smtClean="0"/>
          </a:p>
          <a:p>
            <a:pPr marL="871538" lvl="1" indent="-514350">
              <a:buFont typeface="+mj-lt"/>
              <a:buAutoNum type="alphaLcParenR"/>
            </a:pPr>
            <a:r>
              <a:rPr lang="bg-BG" dirty="0" smtClean="0"/>
              <a:t>Line Mode Browser</a:t>
            </a:r>
            <a:endParaRPr lang="en-US" dirty="0" smtClean="0"/>
          </a:p>
          <a:p>
            <a:pPr marL="871538" lvl="1" indent="-514350">
              <a:buFont typeface="+mj-lt"/>
              <a:buAutoNum type="alphaLcParenR"/>
            </a:pPr>
            <a:r>
              <a:rPr lang="bg-BG" dirty="0" smtClean="0"/>
              <a:t>WorldWideWeb</a:t>
            </a:r>
            <a:r>
              <a:rPr lang="en-US" dirty="0" smtClean="0"/>
              <a:t> </a:t>
            </a:r>
            <a:endParaRPr lang="bg-BG" dirty="0" smtClean="0"/>
          </a:p>
          <a:p>
            <a:pPr marL="871538" lvl="1" indent="-514350">
              <a:buFont typeface="+mj-lt"/>
              <a:buAutoNum type="alphaLcParenR"/>
            </a:pPr>
            <a:endParaRPr lang="en-US" dirty="0" err="1"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533400" y="3429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2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400" dirty="0" smtClean="0"/>
              <a:t> </a:t>
            </a:r>
            <a:r>
              <a:rPr lang="bg-BG" sz="2400" dirty="0" smtClean="0"/>
              <a:t>A </a:t>
            </a:r>
            <a:r>
              <a:rPr lang="bg-BG" sz="2400" dirty="0" smtClean="0">
                <a:hlinkClick r:id="rId2" tooltip="NeXT Computer"/>
              </a:rPr>
              <a:t>NeXT Computer</a:t>
            </a:r>
            <a:r>
              <a:rPr lang="bg-BG" sz="2400" dirty="0" smtClean="0"/>
              <a:t> was used by Berners-Lee as the world's first </a:t>
            </a:r>
            <a:r>
              <a:rPr lang="bg-BG" sz="2400" dirty="0" smtClean="0">
                <a:hlinkClick r:id="rId3" tooltip="Web server"/>
              </a:rPr>
              <a:t>web server</a:t>
            </a:r>
            <a:r>
              <a:rPr lang="bg-BG" sz="2400" dirty="0" smtClean="0"/>
              <a:t> and also to write the first </a:t>
            </a:r>
            <a:r>
              <a:rPr lang="bg-BG" sz="2400" dirty="0" smtClean="0">
                <a:hlinkClick r:id="rId4" tooltip="Web browser"/>
              </a:rPr>
              <a:t>web browser</a:t>
            </a:r>
            <a:r>
              <a:rPr lang="bg-BG" sz="2400" dirty="0" smtClean="0"/>
              <a:t>, </a:t>
            </a:r>
            <a:r>
              <a:rPr lang="bg-BG" sz="2400" dirty="0" smtClean="0">
                <a:hlinkClick r:id="rId5" tooltip="WorldWideWeb"/>
              </a:rPr>
              <a:t>WorldWideWeb</a:t>
            </a:r>
            <a:r>
              <a:rPr lang="bg-BG" sz="2400" dirty="0" smtClean="0"/>
              <a:t>, in 1990. By Christmas 1990, Berners-Lee had built all the tools necessary for a working Web:</a:t>
            </a:r>
            <a:r>
              <a:rPr lang="bg-BG" sz="2400" baseline="30000" dirty="0" smtClean="0">
                <a:hlinkClick r:id="rId6"/>
              </a:rPr>
              <a:t>[12]</a:t>
            </a:r>
            <a:r>
              <a:rPr lang="bg-BG" sz="2400" dirty="0" smtClean="0"/>
              <a:t> the </a:t>
            </a:r>
            <a:r>
              <a:rPr lang="bg-BG" sz="2400" dirty="0" smtClean="0">
                <a:hlinkClick r:id="rId5" tooltip="WorldWideWeb"/>
              </a:rPr>
              <a:t>first web browser</a:t>
            </a:r>
            <a:r>
              <a:rPr lang="bg-BG" sz="2400" dirty="0" smtClean="0"/>
              <a:t> (which was a web editor as well); the first web server; and the first web pages,</a:t>
            </a:r>
            <a:r>
              <a:rPr lang="bg-BG" sz="2400" baseline="30000" dirty="0" smtClean="0">
                <a:hlinkClick r:id="rId6"/>
              </a:rPr>
              <a:t>[13]</a:t>
            </a:r>
            <a:r>
              <a:rPr lang="bg-BG" sz="2400" dirty="0" smtClean="0"/>
              <a:t> which described the project itself.</a:t>
            </a:r>
          </a:p>
          <a:p>
            <a:r>
              <a:rPr lang="bg-BG" sz="2400" u="sng" dirty="0" smtClean="0">
                <a:hlinkClick r:id="rId6"/>
              </a:rPr>
              <a:t>http://en.wikipedia.org/wiki/World_Wide_Web</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p14="http://schemas.microsoft.com/office/powerpoint/2010/main" val="17071545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en-US" dirty="0" smtClean="0"/>
              <a:t>Web design</a:t>
            </a:r>
            <a:r>
              <a:rPr lang="bg-BG" dirty="0" smtClean="0"/>
              <a:t>, </a:t>
            </a:r>
            <a:r>
              <a:rPr lang="en-US" dirty="0" smtClean="0"/>
              <a:t>HTML, CSS</a:t>
            </a:r>
            <a:endParaRPr lang="en-US" dirty="0"/>
          </a:p>
        </p:txBody>
      </p:sp>
      <p:sp>
        <p:nvSpPr>
          <p:cNvPr id="11" name="Subtitle 2"/>
          <p:cNvSpPr>
            <a:spLocks noGrp="1"/>
          </p:cNvSpPr>
          <p:nvPr>
            <p:ph type="subTitle" idx="1"/>
          </p:nvPr>
        </p:nvSpPr>
        <p:spPr>
          <a:xfrm>
            <a:off x="609600" y="5410200"/>
            <a:ext cx="7924800" cy="873920"/>
          </a:xfrm>
        </p:spPr>
        <p:txBody>
          <a:bodyPr/>
          <a:lstStyle/>
          <a:p>
            <a:r>
              <a:rPr smtClean="0"/>
              <a:t>Web Design, HTML, CSS, text, graphics, links, tables, forms, ...</a:t>
            </a:r>
            <a:endParaRPr lang="en-US" dirty="0"/>
          </a:p>
        </p:txBody>
      </p:sp>
      <p:pic>
        <p:nvPicPr>
          <p:cNvPr id="12" name="Picture 2" descr="http://www.duoh.com/graphics/services-visu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1576523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Question</a:t>
            </a:r>
            <a:endParaRPr lang="en-US" sz="3600" dirty="0"/>
          </a:p>
        </p:txBody>
      </p:sp>
      <p:sp>
        <p:nvSpPr>
          <p:cNvPr id="3" name="Content Placeholder 2"/>
          <p:cNvSpPr>
            <a:spLocks noGrp="1"/>
          </p:cNvSpPr>
          <p:nvPr>
            <p:ph idx="1"/>
          </p:nvPr>
        </p:nvSpPr>
        <p:spPr>
          <a:xfrm>
            <a:off x="228600" y="609600"/>
            <a:ext cx="8686800" cy="6096000"/>
          </a:xfrm>
        </p:spPr>
        <p:txBody>
          <a:bodyPr/>
          <a:lstStyle/>
          <a:p>
            <a:r>
              <a:rPr lang="en-US" dirty="0" smtClean="0"/>
              <a:t>Which HTML elements you use to control the appearance of the document contents?</a:t>
            </a:r>
          </a:p>
          <a:p>
            <a:pPr marL="871538" lvl="1" indent="-514350">
              <a:spcBef>
                <a:spcPts val="300"/>
              </a:spcBef>
              <a:spcAft>
                <a:spcPts val="300"/>
              </a:spcAft>
              <a:buFont typeface="+mj-lt"/>
              <a:buAutoNum type="alphaLcParenR"/>
            </a:pPr>
            <a:r>
              <a:rPr lang="en-US" dirty="0" smtClean="0"/>
              <a:t>Tags</a:t>
            </a:r>
          </a:p>
          <a:p>
            <a:pPr marL="871538" lvl="1" indent="-514350">
              <a:spcBef>
                <a:spcPts val="300"/>
              </a:spcBef>
              <a:spcAft>
                <a:spcPts val="300"/>
              </a:spcAft>
              <a:buFont typeface="+mj-lt"/>
              <a:buAutoNum type="alphaLcParenR"/>
            </a:pPr>
            <a:r>
              <a:rPr lang="en-US" dirty="0" smtClean="0"/>
              <a:t>Codas</a:t>
            </a:r>
          </a:p>
          <a:p>
            <a:pPr marL="871538" lvl="1" indent="-514350">
              <a:spcBef>
                <a:spcPts val="300"/>
              </a:spcBef>
              <a:spcAft>
                <a:spcPts val="300"/>
              </a:spcAft>
              <a:buFont typeface="+mj-lt"/>
              <a:buAutoNum type="alphaLcParenR"/>
            </a:pPr>
            <a:r>
              <a:rPr lang="en-US" dirty="0" smtClean="0"/>
              <a:t>Slashes</a:t>
            </a:r>
          </a:p>
          <a:p>
            <a:pPr marL="871538" lvl="1" indent="-514350">
              <a:spcBef>
                <a:spcPts val="300"/>
              </a:spcBef>
              <a:spcAft>
                <a:spcPts val="300"/>
              </a:spcAft>
              <a:buFont typeface="+mj-lt"/>
              <a:buAutoNum type="alphaLcParenR"/>
            </a:pPr>
            <a:r>
              <a:rPr lang="en-US" dirty="0" smtClean="0"/>
              <a:t>Properties</a:t>
            </a:r>
          </a:p>
          <a:p>
            <a:pPr marL="871538" lvl="1" indent="-514350">
              <a:spcBef>
                <a:spcPts val="300"/>
              </a:spcBef>
              <a:spcAft>
                <a:spcPts val="300"/>
              </a:spcAft>
              <a:buFont typeface="+mj-lt"/>
              <a:buAutoNum type="alphaLcParenR"/>
            </a:pPr>
            <a:r>
              <a:rPr lang="en-US" dirty="0" smtClean="0"/>
              <a:t>Code</a:t>
            </a:r>
            <a:endParaRPr lang="bg-BG" dirty="0" smtClean="0"/>
          </a:p>
          <a:p>
            <a:pPr marL="514350" lvl="0" indent="-514350">
              <a:buFont typeface="+mj-lt"/>
              <a:buAutoNum type="alphaLcParenR"/>
            </a:pP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457200" y="1752600"/>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486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Answer</a:t>
            </a:r>
            <a:endParaRPr lang="en-US" sz="3600" dirty="0"/>
          </a:p>
        </p:txBody>
      </p:sp>
      <p:sp>
        <p:nvSpPr>
          <p:cNvPr id="3" name="Content Placeholder 2"/>
          <p:cNvSpPr>
            <a:spLocks noGrp="1"/>
          </p:cNvSpPr>
          <p:nvPr>
            <p:ph idx="1"/>
          </p:nvPr>
        </p:nvSpPr>
        <p:spPr/>
        <p:txBody>
          <a:bodyPr/>
          <a:lstStyle/>
          <a:p>
            <a:r>
              <a:rPr lang="en-US" sz="2800" dirty="0" smtClean="0"/>
              <a:t>In the HTML syntax, most elements are written with a start tag and an end tag, with the content in between. An HTML tag is composed of the name of the element, surrounded by angle brackets. An end tag also has a slash after the opening angle bracket, to distinguish it from the start tag. For example, a paragraph, which is represented by the p element, would be written as</a:t>
            </a:r>
            <a:endParaRPr lang="bg-BG" sz="2800" dirty="0" smtClean="0"/>
          </a:p>
          <a:p>
            <a:r>
              <a:rPr lang="en-US" sz="2800" dirty="0" smtClean="0"/>
              <a:t> </a:t>
            </a:r>
            <a:endParaRPr lang="bg-BG" sz="2800" dirty="0" smtClean="0"/>
          </a:p>
          <a:p>
            <a:r>
              <a:rPr lang="en-US" sz="2800" dirty="0" smtClean="0"/>
              <a:t>&lt;p&gt;In the HTML syntax, most elements are written ...&lt;/p&gt;</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349376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r>
              <a:rPr lang="en-US" dirty="0" smtClean="0"/>
              <a:t>Scripting languages​​ JavaScript and</a:t>
            </a:r>
            <a:endParaRPr lang="en-US" dirty="0"/>
          </a:p>
        </p:txBody>
      </p:sp>
      <p:sp>
        <p:nvSpPr>
          <p:cNvPr id="18" name="Subtitle 2"/>
          <p:cNvSpPr>
            <a:spLocks noGrp="1"/>
          </p:cNvSpPr>
          <p:nvPr>
            <p:ph type="subTitle" idx="1"/>
          </p:nvPr>
        </p:nvSpPr>
        <p:spPr>
          <a:xfrm>
            <a:off x="609600" y="4878852"/>
            <a:ext cx="7924800" cy="1564480"/>
          </a:xfrm>
        </p:spPr>
        <p:txBody>
          <a:bodyPr/>
          <a:lstStyle/>
          <a:p>
            <a:r>
              <a:rPr smtClean="0"/>
              <a:t>Development of scripts with JavaScript, basic JavaScript constructs, operators, objects, manipulation of DOM tree</a:t>
            </a:r>
            <a:endParaRPr lang="en-US" dirty="0"/>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p14="http://schemas.microsoft.com/office/powerpoint/2010/main" val="4232600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do you use to distribute applets over the World Wide Web? </a:t>
            </a:r>
            <a:endParaRPr lang="bg-BG" dirty="0" smtClean="0"/>
          </a:p>
          <a:p>
            <a:pPr marL="871538" lvl="1" indent="-514350">
              <a:buFont typeface="+mj-lt"/>
              <a:buAutoNum type="alphaLcParenR"/>
            </a:pPr>
            <a:r>
              <a:rPr lang="en-US" dirty="0" smtClean="0"/>
              <a:t>JavaScript </a:t>
            </a:r>
            <a:endParaRPr lang="bg-BG" dirty="0" smtClean="0"/>
          </a:p>
          <a:p>
            <a:pPr marL="871538" lvl="1" indent="-514350">
              <a:buFont typeface="+mj-lt"/>
              <a:buAutoNum type="alphaLcParenR"/>
            </a:pPr>
            <a:r>
              <a:rPr lang="en-US" dirty="0" smtClean="0"/>
              <a:t>Java </a:t>
            </a:r>
            <a:endParaRPr lang="bg-BG" dirty="0" smtClean="0"/>
          </a:p>
          <a:p>
            <a:pPr marL="871538" lvl="1" indent="-514350">
              <a:buFont typeface="+mj-lt"/>
              <a:buAutoNum type="alphaLcParenR"/>
            </a:pPr>
            <a:r>
              <a:rPr lang="en-US" dirty="0" smtClean="0"/>
              <a:t>ActiveX </a:t>
            </a:r>
          </a:p>
          <a:p>
            <a:pPr marL="871538" lvl="1" indent="-514350">
              <a:buFont typeface="+mj-lt"/>
              <a:buAutoNum type="alphaLcParenR"/>
            </a:pPr>
            <a:r>
              <a:rPr lang="en-US" dirty="0" smtClean="0"/>
              <a:t>Dreamweaver </a:t>
            </a:r>
            <a:endParaRPr lang="bg-BG" dirty="0" smtClean="0"/>
          </a:p>
          <a:p>
            <a:pPr marL="871538" lvl="1" indent="-514350">
              <a:buFont typeface="+mj-lt"/>
              <a:buAutoNum type="alphaLcParenR"/>
            </a:pPr>
            <a:r>
              <a:rPr lang="en-US" dirty="0" smtClean="0"/>
              <a:t>CGI script</a:t>
            </a:r>
            <a:endParaRPr lang="bg-BG" dirty="0" smtClean="0"/>
          </a:p>
          <a:p>
            <a:pPr marL="871538" lvl="1" indent="-514350">
              <a:buFont typeface="+mj-lt"/>
              <a:buAutoNum type="alphaLcParenR"/>
            </a:pPr>
            <a:endParaRPr lang="bg-BG" dirty="0" smtClean="0"/>
          </a:p>
          <a:p>
            <a:pPr marL="871538" lvl="1" indent="-514350">
              <a:buFont typeface="+mj-lt"/>
              <a:buAutoNum type="alphaLcParenR"/>
            </a:pPr>
            <a:endParaRPr lang="bg-BG" dirty="0" smtClean="0"/>
          </a:p>
          <a:p>
            <a:pPr marL="357188" lvl="1" indent="0">
              <a:buNone/>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572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1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bg-BG" dirty="0" smtClean="0"/>
              <a:t>Which of the following is NOT a valid variable (or cannot be assigned with a value) in JavaScript 1.5?</a:t>
            </a:r>
          </a:p>
          <a:p>
            <a:pPr marL="871538" lvl="1" indent="-514350">
              <a:lnSpc>
                <a:spcPct val="100000"/>
              </a:lnSpc>
              <a:buFont typeface="+mj-lt"/>
              <a:buAutoNum type="alphaLcParenR"/>
            </a:pPr>
            <a:r>
              <a:rPr lang="en-US" dirty="0" smtClean="0"/>
              <a:t>$dollar</a:t>
            </a:r>
            <a:endParaRPr lang="bg-BG" dirty="0" smtClean="0"/>
          </a:p>
          <a:p>
            <a:pPr marL="871538" lvl="1" indent="-514350">
              <a:lnSpc>
                <a:spcPct val="100000"/>
              </a:lnSpc>
              <a:buFont typeface="+mj-lt"/>
              <a:buAutoNum type="alphaLcParenR"/>
            </a:pPr>
            <a:r>
              <a:rPr lang="bg-BG" dirty="0" smtClean="0"/>
              <a:t>_�valid</a:t>
            </a:r>
          </a:p>
          <a:p>
            <a:pPr marL="871538" lvl="1" indent="-514350">
              <a:lnSpc>
                <a:spcPct val="100000"/>
              </a:lnSpc>
              <a:buFont typeface="+mj-lt"/>
              <a:buAutoNum type="alphaLcParenR"/>
            </a:pPr>
            <a:r>
              <a:rPr lang="en-US" dirty="0" err="1" smtClean="0"/>
              <a:t>Stringvariable</a:t>
            </a:r>
            <a:endParaRPr lang="bg-BG" dirty="0" smtClean="0"/>
          </a:p>
          <a:p>
            <a:pPr marL="871538" lvl="1" indent="-514350">
              <a:lnSpc>
                <a:spcPct val="100000"/>
              </a:lnSpc>
              <a:buFont typeface="+mj-lt"/>
              <a:buAutoNum type="alphaLcParenR"/>
            </a:pPr>
            <a:r>
              <a:rPr lang="en-US" dirty="0" err="1" smtClean="0"/>
              <a:t>stringVariable</a:t>
            </a:r>
            <a:endParaRPr lang="bg-BG" dirty="0" smtClean="0"/>
          </a:p>
          <a:p>
            <a:pPr marL="871538" lvl="1" indent="-514350">
              <a:lnSpc>
                <a:spcPct val="100000"/>
              </a:lnSpc>
              <a:buFont typeface="+mj-lt"/>
              <a:buAutoNum type="alphaLcParenR"/>
            </a:pPr>
            <a:r>
              <a:rPr lang="en-US" u="sng" dirty="0" smtClean="0"/>
              <a:t>All are valid</a:t>
            </a:r>
            <a:endParaRPr lang="bg-BG" u="sng" dirty="0" smtClean="0"/>
          </a:p>
          <a:p>
            <a:pPr marL="871538" lvl="1" indent="-514350">
              <a:lnSpc>
                <a:spcPct val="100000"/>
              </a:lnSpc>
              <a:buFont typeface="+mj-lt"/>
              <a:buAutoNum type="alphaLcParenR"/>
            </a:pPr>
            <a:r>
              <a:rPr lang="en-US" dirty="0" smtClean="0"/>
              <a:t>All are wrong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457200" y="4953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736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7086600" cy="838200"/>
          </a:xfrm>
        </p:spPr>
        <p:txBody>
          <a:bodyPr/>
          <a:lstStyle/>
          <a:p>
            <a:r>
              <a:rPr sz="3600" smtClean="0"/>
              <a:t>Answer</a:t>
            </a:r>
            <a:endParaRPr lang="en-US" sz="3600" dirty="0"/>
          </a:p>
        </p:txBody>
      </p:sp>
      <p:sp>
        <p:nvSpPr>
          <p:cNvPr id="3" name="Content Placeholder 2"/>
          <p:cNvSpPr>
            <a:spLocks noGrp="1"/>
          </p:cNvSpPr>
          <p:nvPr>
            <p:ph idx="1"/>
          </p:nvPr>
        </p:nvSpPr>
        <p:spPr>
          <a:xfrm>
            <a:off x="228600" y="838200"/>
            <a:ext cx="8686800" cy="5791200"/>
          </a:xfrm>
        </p:spPr>
        <p:txBody>
          <a:bodyPr/>
          <a:lstStyle/>
          <a:p>
            <a:r>
              <a:rPr lang="bg-BG" sz="2000" dirty="0" smtClean="0"/>
              <a:t>JavaScript Variables:</a:t>
            </a:r>
          </a:p>
          <a:p>
            <a:r>
              <a:rPr lang="bg-BG" sz="2000" dirty="0" smtClean="0"/>
              <a:t>As with algebra, JavaScript variables can be used to hold values (x=5) or expressions (z=x+y).</a:t>
            </a:r>
          </a:p>
          <a:p>
            <a:r>
              <a:rPr lang="bg-BG" sz="2000" dirty="0" smtClean="0"/>
              <a:t>Variable can have short names (like x and y) or more descriptive names (age, sum, totalvolume).</a:t>
            </a:r>
          </a:p>
          <a:p>
            <a:pPr lvl="0"/>
            <a:r>
              <a:rPr lang="bg-BG" sz="2000" dirty="0" smtClean="0"/>
              <a:t>Variable names must begin with a letter</a:t>
            </a:r>
          </a:p>
          <a:p>
            <a:pPr lvl="0"/>
            <a:r>
              <a:rPr lang="bg-BG" sz="2000" dirty="0" smtClean="0"/>
              <a:t>Variable names</a:t>
            </a:r>
            <a:r>
              <a:rPr lang="en-US" sz="2000" dirty="0" smtClean="0"/>
              <a:t> can use </a:t>
            </a:r>
            <a:r>
              <a:rPr lang="bg-BG" sz="2000" dirty="0" smtClean="0"/>
              <a:t>Unicode letters (such as �) </a:t>
            </a:r>
          </a:p>
          <a:p>
            <a:pPr lvl="0"/>
            <a:r>
              <a:rPr lang="bg-BG" sz="2000" dirty="0" smtClean="0"/>
              <a:t>Variable names can also begin with $ and _ </a:t>
            </a:r>
          </a:p>
          <a:p>
            <a:pPr lvl="0"/>
            <a:r>
              <a:rPr lang="bg-BG" sz="2000" dirty="0" smtClean="0"/>
              <a:t>Variable names are case sensitive (y and Y are different variables)</a:t>
            </a:r>
          </a:p>
          <a:p>
            <a:pPr lvl="1"/>
            <a:r>
              <a:rPr lang="bg-BG" sz="2000" dirty="0" smtClean="0"/>
              <a:t>JavaScript is case-sensitive, which means it treats upper- and lowercase characters differently. For instance, JavaScript sees the following two variable identifiers as separate variables:</a:t>
            </a:r>
          </a:p>
          <a:p>
            <a:pPr lvl="0"/>
            <a:r>
              <a:rPr lang="bg-BG" sz="2000" dirty="0" smtClean="0"/>
              <a:t>Variable namescan</a:t>
            </a:r>
            <a:r>
              <a:rPr lang="en-US" sz="2000" dirty="0" smtClean="0"/>
              <a:t>not be key/reserved words (for, break, if, else, case … </a:t>
            </a:r>
            <a:r>
              <a:rPr lang="en-US" sz="2000" dirty="0" err="1" smtClean="0"/>
              <a:t>int</a:t>
            </a:r>
            <a:r>
              <a:rPr lang="en-US" sz="2000" dirty="0" smtClean="0"/>
              <a:t>, </a:t>
            </a:r>
            <a:r>
              <a:rPr lang="en-US" sz="2000" dirty="0" err="1" smtClean="0"/>
              <a:t>bool</a:t>
            </a:r>
            <a:r>
              <a:rPr lang="en-US" sz="2000" dirty="0" smtClean="0"/>
              <a:t>, date, …)</a:t>
            </a:r>
            <a:endParaRPr lang="bg-BG" sz="2000" dirty="0" smtClean="0"/>
          </a:p>
          <a:p>
            <a:pPr>
              <a:lnSpc>
                <a:spcPct val="100000"/>
              </a:lnSpc>
            </a:pPr>
            <a:endParaRPr lang="bg-BG" sz="20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1774624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000" dirty="0" smtClean="0"/>
              <a:t>Java is a </a:t>
            </a:r>
            <a:r>
              <a:rPr lang="bg-BG" sz="2000" dirty="0" smtClean="0"/>
              <a:t>computer programming language</a:t>
            </a:r>
            <a:r>
              <a:rPr lang="en-US" sz="2000" dirty="0" smtClean="0"/>
              <a:t> that is </a:t>
            </a:r>
            <a:r>
              <a:rPr lang="bg-BG" sz="2000" dirty="0" smtClean="0"/>
              <a:t>concurrent</a:t>
            </a:r>
            <a:r>
              <a:rPr lang="en-US" sz="2000" dirty="0" smtClean="0"/>
              <a:t>, </a:t>
            </a:r>
            <a:r>
              <a:rPr lang="bg-BG" sz="2000" dirty="0" smtClean="0"/>
              <a:t>class-based</a:t>
            </a:r>
            <a:r>
              <a:rPr lang="en-US" sz="2000" dirty="0" smtClean="0"/>
              <a:t>, </a:t>
            </a:r>
            <a:r>
              <a:rPr lang="bg-BG" sz="2000" dirty="0" smtClean="0"/>
              <a:t>object-oriented</a:t>
            </a:r>
            <a:r>
              <a:rPr lang="en-US" sz="2000" dirty="0" smtClean="0"/>
              <a:t>, and specifically designed to have as few implementation dependencies as possible. It is intended to let application developers "write once, run anywhere" (WORA), meaning that code that runs on one platform does not need to be recompiled to run on another. Java applications are typically </a:t>
            </a:r>
            <a:r>
              <a:rPr lang="bg-BG" sz="2000" dirty="0" smtClean="0"/>
              <a:t>compiled</a:t>
            </a:r>
            <a:r>
              <a:rPr lang="en-US" sz="2000" dirty="0" smtClean="0"/>
              <a:t> to </a:t>
            </a:r>
            <a:r>
              <a:rPr lang="bg-BG" sz="2000" dirty="0" smtClean="0"/>
              <a:t>bytecode</a:t>
            </a:r>
            <a:r>
              <a:rPr lang="en-US" sz="2000" dirty="0" smtClean="0"/>
              <a:t> (</a:t>
            </a:r>
            <a:r>
              <a:rPr lang="bg-BG" sz="2000" dirty="0" smtClean="0"/>
              <a:t>class file</a:t>
            </a:r>
            <a:r>
              <a:rPr lang="en-US" sz="2000" dirty="0" smtClean="0"/>
              <a:t>) that can run on any </a:t>
            </a:r>
            <a:r>
              <a:rPr lang="bg-BG" sz="2000" dirty="0" smtClean="0"/>
              <a:t>Java virtual machine</a:t>
            </a:r>
            <a:r>
              <a:rPr lang="en-US" sz="2000" dirty="0" smtClean="0"/>
              <a:t> (JVM) regardless of </a:t>
            </a:r>
            <a:r>
              <a:rPr lang="bg-BG" sz="2000" dirty="0" smtClean="0"/>
              <a:t>computer architecture</a:t>
            </a:r>
            <a:r>
              <a:rPr lang="en-US" sz="2000" dirty="0" smtClean="0"/>
              <a:t>. Java is, as of 2012, one of the most popular programming languages in use, particularly for client-server web applications, with a reported 9 million developers.</a:t>
            </a:r>
          </a:p>
          <a:p>
            <a:r>
              <a:rPr lang="bg-BG" sz="2000" dirty="0" smtClean="0"/>
              <a:t>http://en.wikipedia.org/wiki/Java_%28programming_language%29</a:t>
            </a:r>
          </a:p>
          <a:p>
            <a:endParaRPr lang="bg-BG" sz="2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32621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r>
              <a:rPr lang="en-US" dirty="0" smtClean="0"/>
              <a:t>Work with computer systems and programs</a:t>
            </a:r>
            <a:endParaRPr lang="en-US" dirty="0"/>
          </a:p>
        </p:txBody>
      </p:sp>
      <p:sp>
        <p:nvSpPr>
          <p:cNvPr id="10" name="Subtitle 2"/>
          <p:cNvSpPr>
            <a:spLocks noGrp="1"/>
          </p:cNvSpPr>
          <p:nvPr>
            <p:ph type="subTitle" idx="1"/>
          </p:nvPr>
        </p:nvSpPr>
        <p:spPr>
          <a:xfrm>
            <a:off x="609600" y="2550320"/>
            <a:ext cx="7924800" cy="569120"/>
          </a:xfrm>
        </p:spPr>
        <p:txBody>
          <a:bodyPr/>
          <a:lstStyle/>
          <a:p>
            <a:r>
              <a:rPr smtClean="0"/>
              <a:t>Installation, use, maintenance, ...</a:t>
            </a:r>
            <a:endParaRPr lang="en-US" dirty="0"/>
          </a:p>
        </p:txBody>
      </p:sp>
      <p:pic>
        <p:nvPicPr>
          <p:cNvPr id="11" name="Picture 2" descr="http://www.sharewarebay.com/images/screenshot/nimble_software/Neat_Inst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Msconfig &gt;&gt; Startup serves to:</a:t>
            </a:r>
          </a:p>
          <a:p>
            <a:endParaRPr lang="bg-BG" dirty="0" smtClean="0"/>
          </a:p>
          <a:p>
            <a:pPr marL="871538" lvl="1" indent="-514350">
              <a:buFont typeface="+mj-lt"/>
              <a:buAutoNum type="alphaLcParenR"/>
            </a:pPr>
            <a:r>
              <a:rPr lang="bg-BG" dirty="0" smtClean="0"/>
              <a:t>Select programs to include at startup and which are not;</a:t>
            </a:r>
          </a:p>
          <a:p>
            <a:pPr marL="871538" lvl="1" indent="-514350">
              <a:buFont typeface="+mj-lt"/>
              <a:buAutoNum type="alphaLcParenR"/>
            </a:pPr>
            <a:r>
              <a:rPr lang="en-US" dirty="0" smtClean="0"/>
              <a:t>Delete</a:t>
            </a:r>
            <a:r>
              <a:rPr lang="bg-BG" dirty="0" smtClean="0"/>
              <a:t> programs;</a:t>
            </a:r>
          </a:p>
          <a:p>
            <a:pPr marL="871538" lvl="1" indent="-514350">
              <a:buFont typeface="+mj-lt"/>
              <a:buAutoNum type="alphaLcParenR"/>
            </a:pPr>
            <a:r>
              <a:rPr lang="bg-BG" dirty="0" smtClean="0"/>
              <a:t>Installing programs;</a:t>
            </a:r>
          </a:p>
          <a:p>
            <a:pPr marL="871538" lvl="1" indent="-514350">
              <a:buFont typeface="+mj-lt"/>
              <a:buAutoNum type="alphaLcParenR"/>
            </a:pPr>
            <a:r>
              <a:rPr lang="bg-BG" dirty="0" smtClean="0"/>
              <a:t>Find the programs you want to use now.</a:t>
            </a:r>
          </a:p>
          <a:p>
            <a:pPr marL="871538" lvl="1" indent="-514350">
              <a:buFont typeface="+mj-lt"/>
              <a:buAutoNum type="alphaLcParenR"/>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57200" y="2286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1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5484</TotalTime>
  <Words>1915</Words>
  <Application>Microsoft Office PowerPoint</Application>
  <PresentationFormat>On-screen Show (4:3)</PresentationFormat>
  <Paragraphs>317</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Telerik Academy</vt:lpstr>
      <vt:lpstr>Example questions NOIT</vt:lpstr>
      <vt:lpstr>PowerPoint Presentation</vt:lpstr>
      <vt:lpstr>Question</vt:lpstr>
      <vt:lpstr>Answer</vt:lpstr>
      <vt:lpstr>Computer systems and software</vt:lpstr>
      <vt:lpstr>Question</vt:lpstr>
      <vt:lpstr>Answer</vt:lpstr>
      <vt:lpstr>Work with computer systems and programs</vt:lpstr>
      <vt:lpstr>Question</vt:lpstr>
      <vt:lpstr>Answer</vt:lpstr>
      <vt:lpstr>Data transfer and numeral systems</vt:lpstr>
      <vt:lpstr>Question</vt:lpstr>
      <vt:lpstr>Answer</vt:lpstr>
      <vt:lpstr>Operational systems</vt:lpstr>
      <vt:lpstr>Question</vt:lpstr>
      <vt:lpstr>Answer</vt:lpstr>
      <vt:lpstr>Software engineering</vt:lpstr>
      <vt:lpstr>Question</vt:lpstr>
      <vt:lpstr>Answer</vt:lpstr>
      <vt:lpstr>Compressing data</vt:lpstr>
      <vt:lpstr>Question</vt:lpstr>
      <vt:lpstr>Answer</vt:lpstr>
      <vt:lpstr>Text editing</vt:lpstr>
      <vt:lpstr>Question</vt:lpstr>
      <vt:lpstr>Answer</vt:lpstr>
      <vt:lpstr>Computer graphics</vt:lpstr>
      <vt:lpstr>Question</vt:lpstr>
      <vt:lpstr>Answer</vt:lpstr>
      <vt:lpstr>Data bases</vt:lpstr>
      <vt:lpstr>Question</vt:lpstr>
      <vt:lpstr>Answer</vt:lpstr>
      <vt:lpstr>Information architecture</vt:lpstr>
      <vt:lpstr>Question</vt:lpstr>
      <vt:lpstr>Answer</vt:lpstr>
      <vt:lpstr>Security and protection of information</vt:lpstr>
      <vt:lpstr>Question</vt:lpstr>
      <vt:lpstr>Answer</vt:lpstr>
      <vt:lpstr>Presentation systems</vt:lpstr>
      <vt:lpstr>Question</vt:lpstr>
      <vt:lpstr>Answer</vt:lpstr>
      <vt:lpstr>Мultimedia</vt:lpstr>
      <vt:lpstr>Question</vt:lpstr>
      <vt:lpstr>Answer</vt:lpstr>
      <vt:lpstr>Computer networks</vt:lpstr>
      <vt:lpstr>Question</vt:lpstr>
      <vt:lpstr>Answer</vt:lpstr>
      <vt:lpstr>Structure of the Internet</vt:lpstr>
      <vt:lpstr>Question</vt:lpstr>
      <vt:lpstr>Answer</vt:lpstr>
      <vt:lpstr>Electronic communication</vt:lpstr>
      <vt:lpstr>Question</vt:lpstr>
      <vt:lpstr>Answer</vt:lpstr>
      <vt:lpstr>World Wide Web (WWW)</vt:lpstr>
      <vt:lpstr>Question</vt:lpstr>
      <vt:lpstr>Answer</vt:lpstr>
      <vt:lpstr>Web design, HTML, CSS</vt:lpstr>
      <vt:lpstr>Question</vt:lpstr>
      <vt:lpstr>Answer</vt:lpstr>
      <vt:lpstr>Scripting languages​​ JavaScript and</vt:lpstr>
      <vt:lpstr>Question</vt:lpstr>
      <vt:lpstr>Answer</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Ivo</cp:lastModifiedBy>
  <cp:revision>573</cp:revision>
  <dcterms:created xsi:type="dcterms:W3CDTF">2007-12-08T16:03:35Z</dcterms:created>
  <dcterms:modified xsi:type="dcterms:W3CDTF">2013-11-28T19:28:25Z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